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5" r:id="rId3"/>
    <p:sldId id="278" r:id="rId4"/>
    <p:sldId id="276" r:id="rId5"/>
    <p:sldId id="277" r:id="rId6"/>
    <p:sldId id="257" r:id="rId7"/>
    <p:sldId id="260" r:id="rId8"/>
    <p:sldId id="258" r:id="rId9"/>
    <p:sldId id="259" r:id="rId10"/>
    <p:sldId id="261" r:id="rId11"/>
    <p:sldId id="262" r:id="rId12"/>
    <p:sldId id="268" r:id="rId13"/>
    <p:sldId id="266" r:id="rId14"/>
    <p:sldId id="265" r:id="rId15"/>
    <p:sldId id="267" r:id="rId16"/>
    <p:sldId id="271" r:id="rId17"/>
    <p:sldId id="272" r:id="rId18"/>
    <p:sldId id="279" r:id="rId19"/>
    <p:sldId id="273" r:id="rId20"/>
    <p:sldId id="270" r:id="rId21"/>
    <p:sldId id="280" r:id="rId22"/>
    <p:sldId id="281" r:id="rId23"/>
    <p:sldId id="282" r:id="rId24"/>
    <p:sldId id="772" r:id="rId2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7" autoAdjust="0"/>
    <p:restoredTop sz="94660"/>
  </p:normalViewPr>
  <p:slideViewPr>
    <p:cSldViewPr>
      <p:cViewPr varScale="1">
        <p:scale>
          <a:sx n="68" d="100"/>
          <a:sy n="68" d="100"/>
        </p:scale>
        <p:origin x="138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A5B00-7F5C-45DA-96E4-61E332324F67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B83BE-8C93-42F8-978A-DDDF87005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196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18591-4BA2-4EEA-AB4E-2449231BD801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D68E1-C96C-46F6-9462-78F72F72E8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75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515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114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74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861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97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89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38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295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7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270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7191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331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73114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974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437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92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421E9-E11F-4D88-9E64-0E2A5DFA8DBE}" type="datetimeFigureOut">
              <a:rPr lang="en-GB" smtClean="0"/>
              <a:pPr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36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576" y="706137"/>
            <a:ext cx="730830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Phonics </a:t>
            </a:r>
          </a:p>
          <a:p>
            <a:pPr algn="ctr"/>
            <a:r>
              <a:rPr lang="en-US" sz="6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&amp; </a:t>
            </a:r>
          </a:p>
          <a:p>
            <a:pPr algn="ctr"/>
            <a:r>
              <a:rPr lang="en-US" sz="6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Early </a:t>
            </a:r>
            <a:r>
              <a:rPr lang="en-US" sz="6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Maths</a:t>
            </a:r>
            <a:endParaRPr lang="en-US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en-US" sz="6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Workshop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35696" y="5157192"/>
            <a:ext cx="5976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1</a:t>
            </a:r>
            <a:r>
              <a:rPr lang="en-GB" sz="4400" baseline="30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st</a:t>
            </a:r>
            <a:r>
              <a:rPr lang="en-GB" sz="4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October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332113"/>
            <a:ext cx="7704856" cy="5745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en-GB" sz="4000" b="1" dirty="0">
              <a:solidFill>
                <a:schemeClr val="accent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accent1"/>
                </a:solidFill>
                <a:latin typeface="Comic Sans MS" pitchFamily="66" charset="0"/>
              </a:rPr>
              <a:t>Reading Skills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Reading is not just about words on a page.</a:t>
            </a: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It involves a range of skills.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GB" sz="28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GB" sz="28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Have a go at this short passage  </a:t>
            </a:r>
            <a:endParaRPr lang="en-GB" sz="48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C9195C-9233-6D92-DF49-33811E9499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120" b="23022"/>
          <a:stretch>
            <a:fillRect/>
          </a:stretch>
        </p:blipFill>
        <p:spPr>
          <a:xfrm>
            <a:off x="5724128" y="2641625"/>
            <a:ext cx="3282223" cy="407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067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99032"/>
          </a:xfrm>
        </p:spPr>
        <p:txBody>
          <a:bodyPr/>
          <a:lstStyle/>
          <a:p>
            <a:br>
              <a:rPr lang="en-GB" b="1" dirty="0">
                <a:effectLst/>
                <a:latin typeface="Comic Sans MS" panose="030F0702030302020204" pitchFamily="66" charset="0"/>
              </a:rPr>
            </a:br>
            <a:r>
              <a:rPr lang="en-GB" b="1" dirty="0">
                <a:effectLst/>
                <a:latin typeface="Comic Sans MS" panose="030F0702030302020204" pitchFamily="66" charset="0"/>
              </a:rPr>
              <a:t>   What skills were needed?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256584"/>
          </a:xfrm>
        </p:spPr>
        <p:txBody>
          <a:bodyPr>
            <a:normAutofit fontScale="25000" lnSpcReduction="20000"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Without realising you will have used a range of reading skills to decipher the meaning of the text and read the unfamiliar words.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-comprehension skills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endParaRPr lang="en-GB" sz="8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-ability to decode unfamiliar words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endParaRPr lang="en-GB" sz="8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-knowledge of grammar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endParaRPr lang="en-GB" sz="8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-structural knowledge of text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endParaRPr lang="en-GB" sz="8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8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 knowledge of traditional tales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endParaRPr lang="en-GB" sz="24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r>
              <a:rPr lang="en-GB" sz="2400" dirty="0">
                <a:solidFill>
                  <a:prstClr val="white"/>
                </a:solidFill>
                <a:latin typeface="Comic Sans MS" pitchFamily="66" charset="0"/>
              </a:rPr>
              <a:t>-prediction skills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95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116632"/>
            <a:ext cx="7704856" cy="5294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b="1" dirty="0">
                <a:solidFill>
                  <a:schemeClr val="accent1"/>
                </a:solidFill>
                <a:latin typeface="Comic Sans MS" pitchFamily="66" charset="0"/>
              </a:rPr>
              <a:t>The Importance of Reading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It’s about the entire experience for a child not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just using their phonics.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As a parent you can provide something very special: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-a relaxed, comfortable environment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-1:1 attention and focus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- a real purpose for reading e.g. labels in the shops, bedtime stories to help with the bedtime routine, comics/magazines for fun/leisure</a:t>
            </a:r>
            <a:r>
              <a:rPr lang="en-GB" sz="2400" dirty="0">
                <a:solidFill>
                  <a:schemeClr val="accent2"/>
                </a:solidFill>
                <a:latin typeface="Comic Sans MS" pitchFamily="66" charset="0"/>
              </a:rPr>
              <a:t>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A3801A-87A6-02DF-6213-80C0DAB6FF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50"/>
          <a:stretch>
            <a:fillRect/>
          </a:stretch>
        </p:blipFill>
        <p:spPr>
          <a:xfrm rot="5400000">
            <a:off x="6827434" y="4648939"/>
            <a:ext cx="261792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8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44A5D2-DC31-AC6D-684F-4FBB7F520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686390"/>
            <a:ext cx="4178425" cy="55620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48401C7-6F5D-DDB9-D94A-AFCE9830E337}"/>
              </a:ext>
            </a:extLst>
          </p:cNvPr>
          <p:cNvSpPr txBox="1"/>
          <p:nvPr/>
        </p:nvSpPr>
        <p:spPr>
          <a:xfrm>
            <a:off x="107504" y="1436070"/>
            <a:ext cx="45970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Reading together creates a nurturing environment where children can develop language skills, vocabulary, and a love for books. </a:t>
            </a: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Research shows that when families read together, it not only enhances children's literacy skills but also strengthens emotional bonds.</a:t>
            </a:r>
          </a:p>
        </p:txBody>
      </p:sp>
    </p:spTree>
    <p:extLst>
      <p:ext uri="{BB962C8B-B14F-4D97-AF65-F5344CB8AC3E}">
        <p14:creationId xmlns:p14="http://schemas.microsoft.com/office/powerpoint/2010/main" val="100711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456" y="188640"/>
            <a:ext cx="7704856" cy="622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>
                <a:solidFill>
                  <a:schemeClr val="accent1"/>
                </a:solidFill>
                <a:latin typeface="Comic Sans MS" pitchFamily="66" charset="0"/>
              </a:rPr>
              <a:t>The Foundations of Early Reading.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Phonics is used in school to support children to develop a number of skills 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- Decode words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Spell words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Expand vocabulary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Comprehension skills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Independence/confidence when reading.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endParaRPr lang="en-GB" sz="2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8864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8863" y="1192351"/>
            <a:ext cx="77048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Phoneme</a:t>
            </a: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 </a:t>
            </a:r>
          </a:p>
          <a:p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Grapheme</a:t>
            </a:r>
            <a:endParaRPr lang="en-GB" sz="2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  </a:t>
            </a:r>
            <a:endParaRPr lang="en-GB" sz="2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Digraph</a:t>
            </a: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 </a:t>
            </a: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Trigraph</a:t>
            </a: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 </a:t>
            </a: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Split digraph</a:t>
            </a:r>
          </a:p>
          <a:p>
            <a:endParaRPr lang="en-GB" sz="2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Blending</a:t>
            </a:r>
          </a:p>
          <a:p>
            <a:endParaRPr lang="en-GB" sz="2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Segmenting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18864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Phonic Terminology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1 (Nursery)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6916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There are 7 aspects: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A1 – Environmental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A2 – Instrumental sounds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A3 – Body Percussion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A4 – Rhythm and rhyme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A5 – Alliteration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A6 – Voice sounds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A7 – Oral blending and segmenting.</a:t>
            </a:r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496944" cy="4873752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1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s, a, t, p</a:t>
            </a:r>
          </a:p>
          <a:p>
            <a:r>
              <a:rPr lang="en-GB" sz="48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2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</a:t>
            </a:r>
            <a:r>
              <a:rPr lang="en-GB" sz="48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n, m, d</a:t>
            </a:r>
          </a:p>
          <a:p>
            <a:r>
              <a:rPr lang="en-GB" sz="48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3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g, o, c, k</a:t>
            </a:r>
          </a:p>
          <a:p>
            <a:r>
              <a:rPr lang="en-GB" sz="48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4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ck, e, u, r</a:t>
            </a:r>
          </a:p>
          <a:p>
            <a:r>
              <a:rPr lang="en-GB" sz="48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5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h, b, f, ff, l, </a:t>
            </a:r>
            <a:r>
              <a:rPr lang="en-GB" sz="48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ll</a:t>
            </a:r>
            <a:r>
              <a:rPr lang="en-GB" sz="4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8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ss</a:t>
            </a:r>
            <a:endParaRPr lang="en-GB" sz="48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91976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496944" cy="5061176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6: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j, v, w, x</a:t>
            </a:r>
          </a:p>
          <a:p>
            <a:r>
              <a:rPr lang="en-GB" sz="40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Set 7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y, z,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zz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qu</a:t>
            </a:r>
            <a:endParaRPr lang="en-GB" sz="4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40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Consonant digraphs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ch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sh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th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ng</a:t>
            </a:r>
            <a:endParaRPr lang="en-GB" sz="4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40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Vowel digraphs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: ai, ee, 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oa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oo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ar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or,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ur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ow, oi, er</a:t>
            </a:r>
          </a:p>
          <a:p>
            <a:r>
              <a:rPr lang="en-GB" sz="4000" b="1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Trigraphs: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igh</a:t>
            </a: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ear, air, </a:t>
            </a:r>
            <a:r>
              <a:rPr lang="en-GB" sz="4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ure</a:t>
            </a:r>
            <a:endParaRPr lang="en-GB" sz="40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endParaRPr lang="en-GB" sz="40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496944" cy="5061176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This phase consolidates all the children have learnt in the previous phases through practising skills such as blending, segmenting and phoneme-grapheme correspondence.</a:t>
            </a:r>
          </a:p>
          <a:p>
            <a:pPr marL="64008" indent="0">
              <a:buNone/>
            </a:pPr>
            <a:endParaRPr lang="en-GB" sz="28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 marL="64008" indent="0">
              <a:buNone/>
            </a:pPr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This phase also encourages children to apply learned letter sounds by blending and segmenting longer words with adjacent consonants and polysyllabic words.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964488" cy="4752528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Breaking down words into their individual sounds for spelling.</a:t>
            </a:r>
          </a:p>
          <a:p>
            <a:pPr algn="ctr">
              <a:buNone/>
            </a:pP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cat</a:t>
            </a:r>
          </a:p>
          <a:p>
            <a:pPr algn="ctr">
              <a:buNone/>
            </a:pP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  a  t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643858" y="64533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499992" y="64533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372200" y="6453336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queen</a:t>
            </a:r>
          </a:p>
          <a:p>
            <a:pPr algn="ctr">
              <a:buNone/>
            </a:pPr>
            <a:r>
              <a:rPr lang="en-GB" sz="13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qu</a:t>
            </a: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ee n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753777" y="5541701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959032" y="5541701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819255" y="5541701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4224" y="11663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Blending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4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Building words from phonemes to read.</a:t>
            </a:r>
          </a:p>
          <a:p>
            <a:pPr algn="ctr">
              <a:buNone/>
            </a:pP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  a  t</a:t>
            </a:r>
          </a:p>
          <a:p>
            <a:pPr algn="ctr">
              <a:buNone/>
            </a:pP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cat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668910" y="4784309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499992" y="47251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343600" y="4724511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Blending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3000" dirty="0" err="1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qu</a:t>
            </a: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 ee  n</a:t>
            </a:r>
          </a:p>
          <a:p>
            <a:pPr algn="ctr">
              <a:buNone/>
            </a:pPr>
            <a:r>
              <a:rPr lang="en-GB" sz="130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queen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67744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148064" y="328498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524328" y="328498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2653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Tricky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900E23-5B93-EBFF-7558-3CAD39505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980728"/>
            <a:ext cx="6810830" cy="553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45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332656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latin typeface="Comic Sans MS" pitchFamily="66" charset="0"/>
              </a:rPr>
              <a:t>What is the point of phonics?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94159"/>
            <a:ext cx="8784976" cy="5061176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Phonics is the step up to word recognition, allowing fluency </a:t>
            </a:r>
            <a:br>
              <a:rPr lang="en-GB" sz="3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when reading.</a:t>
            </a:r>
          </a:p>
          <a:p>
            <a:pPr>
              <a:buFontTx/>
              <a:buChar char="-"/>
            </a:pPr>
            <a:endParaRPr lang="en-GB" sz="36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It enables children to automatically read words-both decodable and 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   tricky.</a:t>
            </a:r>
          </a:p>
        </p:txBody>
      </p:sp>
    </p:spTree>
    <p:extLst>
      <p:ext uri="{BB962C8B-B14F-4D97-AF65-F5344CB8AC3E}">
        <p14:creationId xmlns:p14="http://schemas.microsoft.com/office/powerpoint/2010/main" val="113004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en-GB" sz="3000" b="1" dirty="0">
                <a:latin typeface="Comic Sans MS" pitchFamily="66" charset="0"/>
              </a:rPr>
              <a:t>What does a Phonics lesson look like?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300781"/>
              </p:ext>
            </p:extLst>
          </p:nvPr>
        </p:nvGraphicFramePr>
        <p:xfrm>
          <a:off x="251520" y="932446"/>
          <a:ext cx="8064896" cy="5664905"/>
        </p:xfrm>
        <a:graphic>
          <a:graphicData uri="http://schemas.openxmlformats.org/drawingml/2006/table">
            <a:tbl>
              <a:tblPr/>
              <a:tblGrid>
                <a:gridCol w="2664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97242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latin typeface="Comic Sans MS"/>
                          <a:ea typeface="Calibri"/>
                          <a:cs typeface="Times New Roman"/>
                        </a:rPr>
                        <a:t>Revisit/review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Practise phonemes taught so far (flashcards)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41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>
                          <a:latin typeface="Comic Sans MS"/>
                          <a:ea typeface="Calibri"/>
                          <a:cs typeface="Times New Roman"/>
                        </a:rPr>
                        <a:t>Teach </a:t>
                      </a:r>
                      <a:endParaRPr lang="en-GB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Introduce a new sound  for example the trigraph air</a:t>
                      </a:r>
                      <a:r>
                        <a:rPr lang="en-GB" sz="2000" baseline="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.</a:t>
                      </a:r>
                      <a:endParaRPr lang="en-GB" sz="2000" dirty="0"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3537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latin typeface="Comic Sans MS"/>
                          <a:ea typeface="Calibri"/>
                          <a:cs typeface="Times New Roman"/>
                        </a:rPr>
                        <a:t>Practise 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Practise blending and segmenting words with the new sound. This could be done through a game like Buried Treasure for example using the following real and nonsense words:</a:t>
                      </a: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air, 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zair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, fair, hair, lair, pair,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vair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sair</a:t>
                      </a: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2000" dirty="0" err="1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thair</a:t>
                      </a:r>
                      <a:endParaRPr lang="en-GB" sz="2000" dirty="0">
                        <a:latin typeface="Comic Sans MS" panose="030F0702030302020204" pitchFamily="66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4712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latin typeface="Comic Sans MS"/>
                          <a:ea typeface="Calibri"/>
                          <a:cs typeface="Times New Roman"/>
                        </a:rPr>
                        <a:t>Apply 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Apply the learning to reading or writing sentences for example: Read the caption:</a:t>
                      </a: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Sit on the chair and feel the air! Or </a:t>
                      </a: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Comic Sans MS" panose="030F0702030302020204" pitchFamily="66" charset="0"/>
                          <a:ea typeface="Calibri"/>
                          <a:cs typeface="Times New Roman"/>
                        </a:rPr>
                        <a:t>Write the sentence: The pair went to the fair.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9390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Supporting your child at home.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784976" cy="506117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Support your child daily by talking about the new sound that they have learnt that day.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4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Help them to complete their daily phonics activity.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4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If you are unsure of how to articulate the sounds correctly, there are many useful resources online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   such as:</a:t>
            </a:r>
          </a:p>
          <a:p>
            <a:pPr>
              <a:buNone/>
            </a:pP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-Jolly Phonics Songs (</a:t>
            </a:r>
            <a:r>
              <a:rPr lang="en-GB" sz="2400" dirty="0" err="1">
                <a:solidFill>
                  <a:srgbClr val="00B050"/>
                </a:solidFill>
                <a:latin typeface="Comic Sans MS" pitchFamily="66" charset="0"/>
              </a:rPr>
              <a:t>youtube</a:t>
            </a: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-Mr Thorne does phonics (</a:t>
            </a:r>
            <a:r>
              <a:rPr lang="en-GB" sz="2400" dirty="0" err="1">
                <a:solidFill>
                  <a:srgbClr val="00B050"/>
                </a:solidFill>
                <a:latin typeface="Comic Sans MS" pitchFamily="66" charset="0"/>
              </a:rPr>
              <a:t>youtube</a:t>
            </a:r>
            <a:r>
              <a:rPr lang="en-GB" sz="2400" dirty="0">
                <a:solidFill>
                  <a:srgbClr val="00B050"/>
                </a:solidFill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Or alternatively just ask.</a:t>
            </a:r>
          </a:p>
        </p:txBody>
      </p:sp>
    </p:spTree>
    <p:extLst>
      <p:ext uri="{BB962C8B-B14F-4D97-AF65-F5344CB8AC3E}">
        <p14:creationId xmlns:p14="http://schemas.microsoft.com/office/powerpoint/2010/main" val="2359929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28600" y="116632"/>
            <a:ext cx="4320480" cy="804747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Resources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43E8BB-9052-DEC3-0B28-1B43D1243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8" y="764704"/>
            <a:ext cx="5256584" cy="38147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6959A4-9F90-A4F0-A491-82AF053FE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162" y="3416424"/>
            <a:ext cx="3629614" cy="322690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2D60-CBC6-5BB3-A663-27FF64729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4502"/>
            <a:ext cx="8354889" cy="1320800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Comic Sans MS" panose="030F0702030302020204" pitchFamily="66" charset="0"/>
              </a:rPr>
              <a:t>What does </a:t>
            </a:r>
            <a:r>
              <a:rPr lang="en-US" sz="3000" b="1" dirty="0" err="1">
                <a:latin typeface="Comic Sans MS" panose="030F0702030302020204" pitchFamily="66" charset="0"/>
              </a:rPr>
              <a:t>Maths</a:t>
            </a:r>
            <a:r>
              <a:rPr lang="en-US" sz="3000" b="1" dirty="0">
                <a:latin typeface="Comic Sans MS" panose="030F0702030302020204" pitchFamily="66" charset="0"/>
              </a:rPr>
              <a:t> look like in EYFS? </a:t>
            </a:r>
            <a:endParaRPr lang="en-GB" sz="30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DF4F5-FD2D-BD33-45A3-8F3A8C962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24744"/>
            <a:ext cx="7056784" cy="496472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3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Understanding Early Years </a:t>
            </a:r>
            <a:r>
              <a:rPr lang="en-US" sz="3400" b="1" dirty="0" err="1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Maths</a:t>
            </a:r>
            <a:r>
              <a:rPr lang="en-US" sz="3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(Ages 0-5)</a:t>
            </a:r>
            <a:endParaRPr lang="en-US" sz="3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Focuses on developing a strong foundation in:</a:t>
            </a:r>
          </a:p>
          <a:p>
            <a:pPr lvl="1"/>
            <a:r>
              <a:rPr lang="en-US" sz="3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Number</a:t>
            </a:r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: counting, </a:t>
            </a:r>
            <a:r>
              <a:rPr lang="en-US" sz="3400" dirty="0" err="1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recognising</a:t>
            </a:r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numbers, understanding quantity.</a:t>
            </a:r>
          </a:p>
          <a:p>
            <a:pPr lvl="1"/>
            <a:r>
              <a:rPr lang="en-US" sz="3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Numerical patterns</a:t>
            </a:r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: comparing quantities, understanding more/less</a:t>
            </a:r>
          </a:p>
          <a:p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Taught through </a:t>
            </a:r>
            <a:r>
              <a:rPr lang="en-US" sz="3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play-based</a:t>
            </a:r>
            <a:r>
              <a:rPr lang="en-US" sz="3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, hands-on learning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7EAA80-45E1-4905-A6A2-81C975420C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61415" y="1127628"/>
            <a:ext cx="2084850" cy="15636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0DC8D4-39BA-4BD4-9B60-80CB2A652B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23370" y="4597984"/>
            <a:ext cx="1863038" cy="139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69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E357B-13DB-9B88-FCAA-7260441B3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0528" y="156237"/>
            <a:ext cx="6347713" cy="1320800"/>
          </a:xfrm>
        </p:spPr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Why </a:t>
            </a:r>
            <a:r>
              <a:rPr lang="en-US" dirty="0" err="1">
                <a:latin typeface="Comic Sans MS" panose="030F0702030302020204" pitchFamily="66" charset="0"/>
              </a:rPr>
              <a:t>Maths</a:t>
            </a:r>
            <a:r>
              <a:rPr lang="en-US" dirty="0">
                <a:latin typeface="Comic Sans MS" panose="030F0702030302020204" pitchFamily="66" charset="0"/>
              </a:rPr>
              <a:t> in the Early Years Matters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B60A2-8785-C405-E667-610465142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Building blocks for lifelong learning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Supports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problem-solving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and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critical thinking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Encourages curiosity and confidence with numbers</a:t>
            </a:r>
          </a:p>
          <a:p>
            <a:r>
              <a:rPr lang="en-US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Develops vocabulary (e.g., big/small, more/less, first/last)</a:t>
            </a:r>
          </a:p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63F943-1D94-417B-AC73-CE8BC0BA34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05593" y="3263559"/>
            <a:ext cx="3284982" cy="246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91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E3262-861A-B364-420C-04AA691AF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How You Can Help at Home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6661F-2C51-854F-D754-B6FF96C1C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772816"/>
            <a:ext cx="6347714" cy="44755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Everyday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Maths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Moments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Count steps, fruit, or toys together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Talk about size, shape, and patterns in daily life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Play number games (e.g. board games, puzzles)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Involve them in cooking: measuring, counting ingredients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Sing number rhymes and songs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Go on number hunts.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When out and about - point out shapes and patterns.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2D0014-E1EA-44E3-B1F4-F47F55882C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60674" y="716276"/>
            <a:ext cx="2492896" cy="18696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3A78CA-37D0-4943-825A-D52022C3C9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92636" y="4602365"/>
            <a:ext cx="2492896" cy="186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18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8263" y="1109147"/>
            <a:ext cx="5283200" cy="20942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98" y="4902659"/>
            <a:ext cx="901700" cy="8926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09800" y="5310576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Please take the time to complete the </a:t>
            </a:r>
            <a:r>
              <a:rPr lang="en-GB" b="1" dirty="0"/>
              <a:t>Parent Feedback Questionnaire</a:t>
            </a:r>
            <a:r>
              <a:rPr lang="en-GB" sz="1350" dirty="0"/>
              <a:t>. Your views are important to us.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82" y="2880926"/>
            <a:ext cx="901700" cy="8926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09800" y="2880925"/>
            <a:ext cx="609600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Support our school by joining the PTA 200 club. Details on Newsletter (website). We have places available in a number of our year groups. If you know of any families looking for a school place please ask them to contact school. We have an Early Years Open Day scheduled </a:t>
            </a:r>
            <a:r>
              <a:rPr lang="en-GB" sz="1350"/>
              <a:t>(website) </a:t>
            </a:r>
            <a:r>
              <a:rPr lang="en-GB" sz="1350" dirty="0"/>
              <a:t>and offer guided tours at times that suit parents.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82" y="3873001"/>
            <a:ext cx="901700" cy="89266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09800" y="4013263"/>
            <a:ext cx="661579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Photographs from our busy school life are posted on the website (Latest News).</a:t>
            </a:r>
          </a:p>
          <a:p>
            <a:r>
              <a:rPr lang="en-GB" sz="1350" dirty="0"/>
              <a:t>You can also follow everything that happens here at school on social media @</a:t>
            </a:r>
            <a:r>
              <a:rPr lang="en-GB" sz="1350" dirty="0" err="1"/>
              <a:t>ologprestwich</a:t>
            </a:r>
            <a:r>
              <a:rPr lang="en-GB" sz="1350" dirty="0"/>
              <a:t> </a:t>
            </a:r>
          </a:p>
          <a:p>
            <a:endParaRPr lang="en-GB" sz="1350" dirty="0"/>
          </a:p>
          <a:p>
            <a:r>
              <a:rPr lang="en-GB" sz="1350" dirty="0"/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4030" y="4515938"/>
            <a:ext cx="404416" cy="4013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8370" y="4479754"/>
            <a:ext cx="415712" cy="42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1491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921</TotalTime>
  <Words>1020</Words>
  <Application>Microsoft Office PowerPoint</Application>
  <PresentationFormat>On-screen Show (4:3)</PresentationFormat>
  <Paragraphs>161</Paragraphs>
  <Slides>24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Comic Sans MS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    What skills were needed?</vt:lpstr>
      <vt:lpstr>PowerPoint Presentation</vt:lpstr>
      <vt:lpstr>Reading at Home</vt:lpstr>
      <vt:lpstr>PowerPoint Presentation</vt:lpstr>
      <vt:lpstr>Phonic Terminology</vt:lpstr>
      <vt:lpstr>Phase 1 (Nursery)</vt:lpstr>
      <vt:lpstr>Phase 2</vt:lpstr>
      <vt:lpstr>Phase 3</vt:lpstr>
      <vt:lpstr>Phase 4</vt:lpstr>
      <vt:lpstr>Segmenting</vt:lpstr>
      <vt:lpstr>Segmenting</vt:lpstr>
      <vt:lpstr>Blending</vt:lpstr>
      <vt:lpstr>Blending</vt:lpstr>
      <vt:lpstr>Tricky words</vt:lpstr>
      <vt:lpstr>What is the point of phonics?</vt:lpstr>
      <vt:lpstr>What does a Phonics lesson look like?</vt:lpstr>
      <vt:lpstr>Supporting your child at home.</vt:lpstr>
      <vt:lpstr>Resources</vt:lpstr>
      <vt:lpstr>What does Maths look like in EYFS? </vt:lpstr>
      <vt:lpstr>Why Maths in the Early Years Matters </vt:lpstr>
      <vt:lpstr>How You Can Help at Home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Rach</dc:creator>
  <cp:lastModifiedBy>Collins, E</cp:lastModifiedBy>
  <cp:revision>49</cp:revision>
  <cp:lastPrinted>2014-09-16T11:18:50Z</cp:lastPrinted>
  <dcterms:created xsi:type="dcterms:W3CDTF">2013-03-24T18:14:49Z</dcterms:created>
  <dcterms:modified xsi:type="dcterms:W3CDTF">2025-10-03T08:22:26Z</dcterms:modified>
</cp:coreProperties>
</file>