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75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65" r:id="rId21"/>
    <p:sldId id="266" r:id="rId22"/>
    <p:sldId id="260" r:id="rId23"/>
    <p:sldId id="261" r:id="rId24"/>
    <p:sldId id="262" r:id="rId25"/>
    <p:sldId id="264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/>
    <p:restoredTop sz="96327"/>
  </p:normalViewPr>
  <p:slideViewPr>
    <p:cSldViewPr snapToGrid="0">
      <p:cViewPr varScale="1">
        <p:scale>
          <a:sx n="90" d="100"/>
          <a:sy n="90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" Type="http://schemas.openxmlformats.org/officeDocument/2006/relationships/image" Target="../media/image89.png"/><Relationship Id="rId21" Type="http://schemas.openxmlformats.org/officeDocument/2006/relationships/image" Target="../media/image106.png"/><Relationship Id="rId34" Type="http://schemas.openxmlformats.org/officeDocument/2006/relationships/image" Target="../media/image11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microsoft.com/office/2007/relationships/hdphoto" Target="../media/hdphoto1.wdp"/><Relationship Id="rId25" Type="http://schemas.openxmlformats.org/officeDocument/2006/relationships/image" Target="../media/image110.png"/><Relationship Id="rId33" Type="http://schemas.openxmlformats.org/officeDocument/2006/relationships/image" Target="../media/image118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5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10" Type="http://schemas.openxmlformats.org/officeDocument/2006/relationships/image" Target="../media/image96.png"/><Relationship Id="rId19" Type="http://schemas.openxmlformats.org/officeDocument/2006/relationships/image" Target="../media/image104.png"/><Relationship Id="rId31" Type="http://schemas.openxmlformats.org/officeDocument/2006/relationships/image" Target="../media/image11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20.png"/><Relationship Id="rId8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42" Type="http://schemas.openxmlformats.org/officeDocument/2006/relationships/image" Target="../media/image162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175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9" Type="http://schemas.openxmlformats.org/officeDocument/2006/relationships/image" Target="../media/image149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45" Type="http://schemas.openxmlformats.org/officeDocument/2006/relationships/image" Target="../media/image165.png"/><Relationship Id="rId53" Type="http://schemas.openxmlformats.org/officeDocument/2006/relationships/image" Target="../media/image173.png"/><Relationship Id="rId58" Type="http://schemas.openxmlformats.org/officeDocument/2006/relationships/image" Target="../media/image178.png"/><Relationship Id="rId5" Type="http://schemas.openxmlformats.org/officeDocument/2006/relationships/image" Target="../media/image125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56" Type="http://schemas.openxmlformats.org/officeDocument/2006/relationships/image" Target="../media/image176.png"/><Relationship Id="rId8" Type="http://schemas.openxmlformats.org/officeDocument/2006/relationships/image" Target="../media/image128.png"/><Relationship Id="rId51" Type="http://schemas.openxmlformats.org/officeDocument/2006/relationships/image" Target="../media/image171.png"/><Relationship Id="rId3" Type="http://schemas.openxmlformats.org/officeDocument/2006/relationships/image" Target="../media/image123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46" Type="http://schemas.openxmlformats.org/officeDocument/2006/relationships/image" Target="../media/image166.png"/><Relationship Id="rId20" Type="http://schemas.openxmlformats.org/officeDocument/2006/relationships/image" Target="../media/image140.png"/><Relationship Id="rId41" Type="http://schemas.openxmlformats.org/officeDocument/2006/relationships/image" Target="../media/image161.png"/><Relationship Id="rId54" Type="http://schemas.openxmlformats.org/officeDocument/2006/relationships/image" Target="../media/image17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6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49" Type="http://schemas.openxmlformats.org/officeDocument/2006/relationships/image" Target="../media/image169.png"/><Relationship Id="rId57" Type="http://schemas.openxmlformats.org/officeDocument/2006/relationships/image" Target="../media/image177.png"/><Relationship Id="rId10" Type="http://schemas.openxmlformats.org/officeDocument/2006/relationships/image" Target="../media/image130.png"/><Relationship Id="rId31" Type="http://schemas.openxmlformats.org/officeDocument/2006/relationships/image" Target="../media/image151.png"/><Relationship Id="rId44" Type="http://schemas.openxmlformats.org/officeDocument/2006/relationships/image" Target="../media/image164.png"/><Relationship Id="rId52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886C1-6274-4532-EAC2-BA0B7620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2" y="1780360"/>
            <a:ext cx="738289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0AAF5-4DF9-FF37-43D5-3239011D4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561" y="5280732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FBB59-6150-FB89-13BF-CD74C45EB4D0}"/>
              </a:ext>
            </a:extLst>
          </p:cNvPr>
          <p:cNvSpPr txBox="1"/>
          <p:nvPr/>
        </p:nvSpPr>
        <p:spPr>
          <a:xfrm>
            <a:off x="5458296" y="553151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8559C-3985-9F15-EFBF-7982673F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36" y="444500"/>
            <a:ext cx="911225" cy="1329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7C24D4-6B0B-9E48-80A6-3413E4A07AF6}"/>
              </a:ext>
            </a:extLst>
          </p:cNvPr>
          <p:cNvSpPr txBox="1"/>
          <p:nvPr/>
        </p:nvSpPr>
        <p:spPr>
          <a:xfrm>
            <a:off x="705757" y="444500"/>
            <a:ext cx="5036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bag of flour has a mass of 200 g.</a:t>
            </a:r>
          </a:p>
          <a:p>
            <a:endParaRPr lang="en-GB" sz="2400" dirty="0"/>
          </a:p>
          <a:p>
            <a:r>
              <a:rPr lang="en-GB" sz="2400" dirty="0"/>
              <a:t>Scott uses 3 bags of flour when baking.</a:t>
            </a:r>
          </a:p>
          <a:p>
            <a:endParaRPr lang="en-GB" sz="2400" dirty="0"/>
          </a:p>
          <a:p>
            <a:r>
              <a:rPr lang="en-GB" sz="2400" dirty="0"/>
              <a:t>How much flour does he use?</a:t>
            </a:r>
          </a:p>
          <a:p>
            <a:r>
              <a:rPr lang="en-GB" sz="2000" dirty="0"/>
              <a:t>Write your answer in kilograms.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0581A5-EAE6-4FCF-6285-7C2805288ADF}"/>
                  </a:ext>
                </a:extLst>
              </p:cNvPr>
              <p:cNvSpPr txBox="1"/>
              <p:nvPr/>
            </p:nvSpPr>
            <p:spPr>
              <a:xfrm>
                <a:off x="3324068" y="2752824"/>
                <a:ext cx="1909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1 bag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200 g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0581A5-EAE6-4FCF-6285-7C2805288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68" y="2752824"/>
                <a:ext cx="1909497" cy="461665"/>
              </a:xfrm>
              <a:prstGeom prst="rect">
                <a:avLst/>
              </a:prstGeom>
              <a:blipFill>
                <a:blip r:embed="rId4"/>
                <a:stretch>
                  <a:fillRect l="-4605" t="-5405" r="-394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5A5176-0A88-627A-9076-32EEFBB36D2D}"/>
                  </a:ext>
                </a:extLst>
              </p:cNvPr>
              <p:cNvSpPr txBox="1"/>
              <p:nvPr/>
            </p:nvSpPr>
            <p:spPr>
              <a:xfrm>
                <a:off x="3324068" y="3191321"/>
                <a:ext cx="2029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3 bags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600 g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5A5176-0A88-627A-9076-32EEFBB3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68" y="3191321"/>
                <a:ext cx="2029723" cy="461665"/>
              </a:xfrm>
              <a:prstGeom prst="rect">
                <a:avLst/>
              </a:prstGeom>
              <a:blipFill>
                <a:blip r:embed="rId5"/>
                <a:stretch>
                  <a:fillRect l="-4348" t="-8108" r="-372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029BB2-9C1C-12DC-B8E3-156279C17A3F}"/>
                  </a:ext>
                </a:extLst>
              </p:cNvPr>
              <p:cNvSpPr txBox="1"/>
              <p:nvPr/>
            </p:nvSpPr>
            <p:spPr>
              <a:xfrm>
                <a:off x="3154150" y="3652986"/>
                <a:ext cx="21996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600 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 kg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029BB2-9C1C-12DC-B8E3-156279C17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150" y="3652986"/>
                <a:ext cx="2199641" cy="461665"/>
              </a:xfrm>
              <a:prstGeom prst="rect">
                <a:avLst/>
              </a:prstGeom>
              <a:blipFill>
                <a:blip r:embed="rId6"/>
                <a:stretch>
                  <a:fillRect l="-4598" t="-8108" r="-344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D56461-EAE5-DE0C-985E-9840CE0B7CF0}"/>
              </a:ext>
            </a:extLst>
          </p:cNvPr>
          <p:cNvSpPr txBox="1"/>
          <p:nvPr/>
        </p:nvSpPr>
        <p:spPr>
          <a:xfrm>
            <a:off x="1096348" y="5504557"/>
            <a:ext cx="64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______ grams in 1 kilogram.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72DE6-5D27-818B-8887-E1212CCB6270}"/>
              </a:ext>
            </a:extLst>
          </p:cNvPr>
          <p:cNvSpPr txBox="1"/>
          <p:nvPr/>
        </p:nvSpPr>
        <p:spPr>
          <a:xfrm>
            <a:off x="2661411" y="5531110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A4F24E-B3C3-F521-11A5-AFB7C9A282A1}"/>
                  </a:ext>
                </a:extLst>
              </p:cNvPr>
              <p:cNvSpPr txBox="1"/>
              <p:nvPr/>
            </p:nvSpPr>
            <p:spPr>
              <a:xfrm>
                <a:off x="3354526" y="4114651"/>
                <a:ext cx="1999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600 g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1,000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A4F24E-B3C3-F521-11A5-AFB7C9A28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526" y="4114651"/>
                <a:ext cx="1999265" cy="461665"/>
              </a:xfrm>
              <a:prstGeom prst="rect">
                <a:avLst/>
              </a:prstGeom>
              <a:blipFill>
                <a:blip r:embed="rId7"/>
                <a:stretch>
                  <a:fillRect l="-5063" t="-8108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9FF08C2-E9CF-E5BF-C1BC-D876713FBF42}"/>
              </a:ext>
            </a:extLst>
          </p:cNvPr>
          <p:cNvSpPr txBox="1"/>
          <p:nvPr/>
        </p:nvSpPr>
        <p:spPr>
          <a:xfrm>
            <a:off x="1449526" y="2757140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0.6 kg</a:t>
            </a:r>
          </a:p>
        </p:txBody>
      </p:sp>
    </p:spTree>
    <p:extLst>
      <p:ext uri="{BB962C8B-B14F-4D97-AF65-F5344CB8AC3E}">
        <p14:creationId xmlns:p14="http://schemas.microsoft.com/office/powerpoint/2010/main" val="22020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26711F-3F2C-5C5F-90A1-510D355A0843}"/>
              </a:ext>
            </a:extLst>
          </p:cNvPr>
          <p:cNvSpPr txBox="1"/>
          <p:nvPr/>
        </p:nvSpPr>
        <p:spPr>
          <a:xfrm>
            <a:off x="2099128" y="447970"/>
            <a:ext cx="403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conversions.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24C0C-22AB-F24D-1860-32C363984D86}"/>
                  </a:ext>
                </a:extLst>
              </p:cNvPr>
              <p:cNvSpPr txBox="1"/>
              <p:nvPr/>
            </p:nvSpPr>
            <p:spPr>
              <a:xfrm>
                <a:off x="511627" y="1298870"/>
                <a:ext cx="764267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a) 3.1 km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______ m       3.01 km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_____ m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b) 2,000 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______ kg     ______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200 g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c) 1.6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______ ml          ______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1,060 ml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d) ____ cm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50 mm       51 mm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____ cm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24C0C-22AB-F24D-1860-32C36398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7" y="1298870"/>
                <a:ext cx="7642679" cy="3108543"/>
              </a:xfrm>
              <a:prstGeom prst="rect">
                <a:avLst/>
              </a:prstGeom>
              <a:blipFill>
                <a:blip r:embed="rId2"/>
                <a:stretch>
                  <a:fillRect l="-1658" t="-2439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C47972C-144E-CB3E-E0C9-ECA89381A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9" y="4641305"/>
            <a:ext cx="2760425" cy="1329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33748-6263-45FD-28A0-5289B4C83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232" y="4636898"/>
            <a:ext cx="1906905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6A795-73D7-D048-4006-271A25F75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803" y="4636898"/>
            <a:ext cx="2518128" cy="1315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1B99D-ADA9-ABE8-D676-E5A895FEB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59" y="551825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AB08C-5913-5593-6E1F-E24C0F6ECE6F}"/>
              </a:ext>
            </a:extLst>
          </p:cNvPr>
          <p:cNvSpPr txBox="1"/>
          <p:nvPr/>
        </p:nvSpPr>
        <p:spPr>
          <a:xfrm>
            <a:off x="5421803" y="83720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4359C-9224-B1C1-1C1B-099213C3A1F7}"/>
              </a:ext>
            </a:extLst>
          </p:cNvPr>
          <p:cNvSpPr txBox="1"/>
          <p:nvPr/>
        </p:nvSpPr>
        <p:spPr>
          <a:xfrm>
            <a:off x="2423286" y="1298870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3,100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D452C-AE18-15D0-73B1-F186218166C6}"/>
              </a:ext>
            </a:extLst>
          </p:cNvPr>
          <p:cNvSpPr txBox="1"/>
          <p:nvPr/>
        </p:nvSpPr>
        <p:spPr>
          <a:xfrm>
            <a:off x="5877987" y="1266760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3,010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A9005-7B2D-93D9-1E8D-55790A5EFB78}"/>
              </a:ext>
            </a:extLst>
          </p:cNvPr>
          <p:cNvSpPr txBox="1"/>
          <p:nvPr/>
        </p:nvSpPr>
        <p:spPr>
          <a:xfrm>
            <a:off x="2769733" y="2143060"/>
            <a:ext cx="59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D2887-A33B-2377-3B9B-E5852C5C5E52}"/>
              </a:ext>
            </a:extLst>
          </p:cNvPr>
          <p:cNvSpPr txBox="1"/>
          <p:nvPr/>
        </p:nvSpPr>
        <p:spPr>
          <a:xfrm>
            <a:off x="4621929" y="2143060"/>
            <a:ext cx="79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E11656-D351-ADF1-E56A-8CDF958606BF}"/>
              </a:ext>
            </a:extLst>
          </p:cNvPr>
          <p:cNvSpPr txBox="1"/>
          <p:nvPr/>
        </p:nvSpPr>
        <p:spPr>
          <a:xfrm>
            <a:off x="1984828" y="3019360"/>
            <a:ext cx="107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1,600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42270-2BCC-3D38-3A91-BFA644647BA1}"/>
              </a:ext>
            </a:extLst>
          </p:cNvPr>
          <p:cNvSpPr txBox="1"/>
          <p:nvPr/>
        </p:nvSpPr>
        <p:spPr>
          <a:xfrm>
            <a:off x="4460387" y="3019360"/>
            <a:ext cx="107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1.06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4B662-D4DD-F275-2B5A-4A8F999C55D7}"/>
              </a:ext>
            </a:extLst>
          </p:cNvPr>
          <p:cNvSpPr txBox="1"/>
          <p:nvPr/>
        </p:nvSpPr>
        <p:spPr>
          <a:xfrm>
            <a:off x="1135708" y="3868253"/>
            <a:ext cx="107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509C9-A569-3462-17A7-5F78A9BC075B}"/>
              </a:ext>
            </a:extLst>
          </p:cNvPr>
          <p:cNvSpPr txBox="1"/>
          <p:nvPr/>
        </p:nvSpPr>
        <p:spPr>
          <a:xfrm>
            <a:off x="5733108" y="3868253"/>
            <a:ext cx="107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16397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B3C72-0A54-255C-FAB8-14FAB1282BFA}"/>
              </a:ext>
            </a:extLst>
          </p:cNvPr>
          <p:cNvSpPr txBox="1">
            <a:spLocks/>
          </p:cNvSpPr>
          <p:nvPr/>
        </p:nvSpPr>
        <p:spPr>
          <a:xfrm>
            <a:off x="982555" y="2277127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1B9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2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C88C7-F48F-5238-E0E4-C5431EFDC0F9}"/>
              </a:ext>
            </a:extLst>
          </p:cNvPr>
          <p:cNvSpPr txBox="1"/>
          <p:nvPr/>
        </p:nvSpPr>
        <p:spPr>
          <a:xfrm>
            <a:off x="667512" y="334776"/>
            <a:ext cx="78468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Circle the most appropriate unit.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Length can be measured in l / m / g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Mass can be measured in ml / kg / km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Capacity can be measured in l / g / cm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Match each item to a sensible estimate.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A can of pop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A tin of paint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A teaspoon of medicine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7E519-86F3-B025-127A-88D3F93A5329}"/>
              </a:ext>
            </a:extLst>
          </p:cNvPr>
          <p:cNvSpPr txBox="1"/>
          <p:nvPr/>
        </p:nvSpPr>
        <p:spPr>
          <a:xfrm>
            <a:off x="6136738" y="4225095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335 ml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5 ml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5 l</a:t>
            </a:r>
          </a:p>
        </p:txBody>
      </p:sp>
    </p:spTree>
    <p:extLst>
      <p:ext uri="{BB962C8B-B14F-4D97-AF65-F5344CB8AC3E}">
        <p14:creationId xmlns:p14="http://schemas.microsoft.com/office/powerpoint/2010/main" val="324482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29F9A6-E121-9BCA-2134-0F7554EEDC48}"/>
              </a:ext>
            </a:extLst>
          </p:cNvPr>
          <p:cNvSpPr txBox="1"/>
          <p:nvPr/>
        </p:nvSpPr>
        <p:spPr>
          <a:xfrm>
            <a:off x="667512" y="334776"/>
            <a:ext cx="78468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Circle the most appropriate unit.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Length can be measured in l / m / g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Mass can be measured in ml / kg / km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Capacity can be measured in l / g / cm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Match each item to a sensible estimate.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A can of pop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A tin of paint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A teaspoon of medicine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6CB47F-57F1-5510-386F-34FEEB39D452}"/>
              </a:ext>
            </a:extLst>
          </p:cNvPr>
          <p:cNvSpPr/>
          <p:nvPr/>
        </p:nvSpPr>
        <p:spPr>
          <a:xfrm>
            <a:off x="5435631" y="1118154"/>
            <a:ext cx="428367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14E0CA-808D-7B4E-DBFE-7BC432D261FF}"/>
              </a:ext>
            </a:extLst>
          </p:cNvPr>
          <p:cNvSpPr/>
          <p:nvPr/>
        </p:nvSpPr>
        <p:spPr>
          <a:xfrm>
            <a:off x="5456402" y="2009380"/>
            <a:ext cx="522517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8508C2-19AB-23D0-71D0-BB0F7D42E098}"/>
              </a:ext>
            </a:extLst>
          </p:cNvPr>
          <p:cNvSpPr/>
          <p:nvPr/>
        </p:nvSpPr>
        <p:spPr>
          <a:xfrm>
            <a:off x="5275338" y="2804765"/>
            <a:ext cx="289439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70DAD1-133B-516C-01FB-2362B5B18F0A}"/>
              </a:ext>
            </a:extLst>
          </p:cNvPr>
          <p:cNvCxnSpPr>
            <a:cxnSpLocks/>
          </p:cNvCxnSpPr>
          <p:nvPr/>
        </p:nvCxnSpPr>
        <p:spPr>
          <a:xfrm>
            <a:off x="3089092" y="5089367"/>
            <a:ext cx="3047646" cy="581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532770-6453-F7A4-CDEA-FFBCDBA43AD5}"/>
              </a:ext>
            </a:extLst>
          </p:cNvPr>
          <p:cNvCxnSpPr>
            <a:cxnSpLocks/>
          </p:cNvCxnSpPr>
          <p:nvPr/>
        </p:nvCxnSpPr>
        <p:spPr>
          <a:xfrm flipV="1">
            <a:off x="4612915" y="5071480"/>
            <a:ext cx="1516047" cy="599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48457F-06A9-71B3-D15D-18A713152638}"/>
              </a:ext>
            </a:extLst>
          </p:cNvPr>
          <p:cNvCxnSpPr>
            <a:cxnSpLocks/>
          </p:cNvCxnSpPr>
          <p:nvPr/>
        </p:nvCxnSpPr>
        <p:spPr>
          <a:xfrm flipV="1">
            <a:off x="3089092" y="4526844"/>
            <a:ext cx="3047646" cy="592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F169EA-6788-9512-8A4C-D255164CDB12}"/>
              </a:ext>
            </a:extLst>
          </p:cNvPr>
          <p:cNvSpPr txBox="1"/>
          <p:nvPr/>
        </p:nvSpPr>
        <p:spPr>
          <a:xfrm>
            <a:off x="6136738" y="4225095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335 ml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5 ml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5 l</a:t>
            </a:r>
          </a:p>
        </p:txBody>
      </p:sp>
    </p:spTree>
    <p:extLst>
      <p:ext uri="{BB962C8B-B14F-4D97-AF65-F5344CB8AC3E}">
        <p14:creationId xmlns:p14="http://schemas.microsoft.com/office/powerpoint/2010/main" val="20835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4C975-1E17-E6FC-F668-01C0FEB7264D}"/>
              </a:ext>
            </a:extLst>
          </p:cNvPr>
          <p:cNvSpPr txBox="1"/>
          <p:nvPr/>
        </p:nvSpPr>
        <p:spPr>
          <a:xfrm>
            <a:off x="506185" y="464025"/>
            <a:ext cx="769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diagram to show the conversions.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BB57D-621F-3AC3-E0CB-AE0321782BBE}"/>
              </a:ext>
            </a:extLst>
          </p:cNvPr>
          <p:cNvSpPr txBox="1"/>
          <p:nvPr/>
        </p:nvSpPr>
        <p:spPr>
          <a:xfrm>
            <a:off x="1465258" y="2030485"/>
            <a:ext cx="8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5A45F-6FB8-745D-3AFE-AFD7053C3768}"/>
              </a:ext>
            </a:extLst>
          </p:cNvPr>
          <p:cNvSpPr txBox="1"/>
          <p:nvPr/>
        </p:nvSpPr>
        <p:spPr>
          <a:xfrm>
            <a:off x="4670240" y="2038952"/>
            <a:ext cx="5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1C47A-2AC7-4872-3872-7C5E8DCF0E6A}"/>
              </a:ext>
            </a:extLst>
          </p:cNvPr>
          <p:cNvSpPr txBox="1"/>
          <p:nvPr/>
        </p:nvSpPr>
        <p:spPr>
          <a:xfrm>
            <a:off x="3067749" y="2030485"/>
            <a:ext cx="8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33A9A-08BE-8111-A2C8-3A3959E72EDB}"/>
              </a:ext>
            </a:extLst>
          </p:cNvPr>
          <p:cNvSpPr txBox="1"/>
          <p:nvPr/>
        </p:nvSpPr>
        <p:spPr>
          <a:xfrm>
            <a:off x="5953279" y="2038952"/>
            <a:ext cx="75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km</a:t>
            </a: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8FA2F011-DDE7-90D2-8416-2DCD2ECA534A}"/>
              </a:ext>
            </a:extLst>
          </p:cNvPr>
          <p:cNvSpPr/>
          <p:nvPr/>
        </p:nvSpPr>
        <p:spPr>
          <a:xfrm>
            <a:off x="1730016" y="1617348"/>
            <a:ext cx="1659466" cy="50568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9754E618-7F39-7836-B7DA-4E66A4ABD70C}"/>
              </a:ext>
            </a:extLst>
          </p:cNvPr>
          <p:cNvSpPr/>
          <p:nvPr/>
        </p:nvSpPr>
        <p:spPr>
          <a:xfrm>
            <a:off x="3389482" y="1617348"/>
            <a:ext cx="1525116" cy="50568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28F9AB5D-BD22-72EF-2632-D846BE76A432}"/>
              </a:ext>
            </a:extLst>
          </p:cNvPr>
          <p:cNvSpPr/>
          <p:nvPr/>
        </p:nvSpPr>
        <p:spPr>
          <a:xfrm>
            <a:off x="4914598" y="1580269"/>
            <a:ext cx="1525116" cy="54276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2FEBDC5B-9934-494F-2ABC-676F92819DB1}"/>
              </a:ext>
            </a:extLst>
          </p:cNvPr>
          <p:cNvSpPr/>
          <p:nvPr/>
        </p:nvSpPr>
        <p:spPr>
          <a:xfrm rot="10800000">
            <a:off x="4804430" y="2553705"/>
            <a:ext cx="1525116" cy="54276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521E2222-8734-0747-2B94-E320D08B6804}"/>
              </a:ext>
            </a:extLst>
          </p:cNvPr>
          <p:cNvSpPr/>
          <p:nvPr/>
        </p:nvSpPr>
        <p:spPr>
          <a:xfrm rot="10800000">
            <a:off x="3279313" y="2553704"/>
            <a:ext cx="1525116" cy="54276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329C02FD-562A-BEB5-7F39-1F29FC4DD05E}"/>
              </a:ext>
            </a:extLst>
          </p:cNvPr>
          <p:cNvSpPr/>
          <p:nvPr/>
        </p:nvSpPr>
        <p:spPr>
          <a:xfrm rot="10800000">
            <a:off x="1754196" y="2553704"/>
            <a:ext cx="1525116" cy="54276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CEF3B6-C360-D0AE-DD4D-2E5BF2D0E192}"/>
                  </a:ext>
                </a:extLst>
              </p:cNvPr>
              <p:cNvSpPr txBox="1"/>
              <p:nvPr/>
            </p:nvSpPr>
            <p:spPr>
              <a:xfrm>
                <a:off x="1921995" y="1142983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_____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CEF3B6-C360-D0AE-DD4D-2E5BF2D0E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95" y="1142983"/>
                <a:ext cx="1145754" cy="400110"/>
              </a:xfrm>
              <a:prstGeom prst="rect">
                <a:avLst/>
              </a:prstGeom>
              <a:blipFill>
                <a:blip r:embed="rId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28A7A7-39EF-0320-5CFE-CA94323E2C54}"/>
                  </a:ext>
                </a:extLst>
              </p:cNvPr>
              <p:cNvSpPr txBox="1"/>
              <p:nvPr/>
            </p:nvSpPr>
            <p:spPr>
              <a:xfrm>
                <a:off x="3658675" y="1142983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100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28A7A7-39EF-0320-5CFE-CA94323E2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675" y="1142983"/>
                <a:ext cx="1145754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7A601B-9451-8E05-6D43-30A9711C840E}"/>
                  </a:ext>
                </a:extLst>
              </p:cNvPr>
              <p:cNvSpPr txBox="1"/>
              <p:nvPr/>
            </p:nvSpPr>
            <p:spPr>
              <a:xfrm>
                <a:off x="5097138" y="1095328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_____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7A601B-9451-8E05-6D43-30A9711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38" y="1095328"/>
                <a:ext cx="1145754" cy="400110"/>
              </a:xfrm>
              <a:prstGeom prst="rect">
                <a:avLst/>
              </a:prstGeom>
              <a:blipFill>
                <a:blip r:embed="rId4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DEA910-D54D-15E0-A5B7-864918B76AEB}"/>
                  </a:ext>
                </a:extLst>
              </p:cNvPr>
              <p:cNvSpPr txBox="1"/>
              <p:nvPr/>
            </p:nvSpPr>
            <p:spPr>
              <a:xfrm>
                <a:off x="5097138" y="3072517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_____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DEA910-D54D-15E0-A5B7-864918B76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38" y="3072517"/>
                <a:ext cx="1145754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9D689D-8F94-0039-0CD8-F11F3EC0752A}"/>
                  </a:ext>
                </a:extLst>
              </p:cNvPr>
              <p:cNvSpPr txBox="1"/>
              <p:nvPr/>
            </p:nvSpPr>
            <p:spPr>
              <a:xfrm>
                <a:off x="3524486" y="3071096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_____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9D689D-8F94-0039-0CD8-F11F3EC07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86" y="3071096"/>
                <a:ext cx="1145754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272C50-D797-4489-5264-7CF738293E45}"/>
                  </a:ext>
                </a:extLst>
              </p:cNvPr>
              <p:cNvSpPr txBox="1"/>
              <p:nvPr/>
            </p:nvSpPr>
            <p:spPr>
              <a:xfrm>
                <a:off x="1921995" y="3024862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_____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272C50-D797-4489-5264-7CF738293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95" y="3024862"/>
                <a:ext cx="1145754" cy="400110"/>
              </a:xfrm>
              <a:prstGeom prst="rect">
                <a:avLst/>
              </a:prstGeom>
              <a:blipFill>
                <a:blip r:embed="rId7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FBBAA3A-D4E5-8E58-2852-6EDAE22680C3}"/>
              </a:ext>
            </a:extLst>
          </p:cNvPr>
          <p:cNvSpPr txBox="1"/>
          <p:nvPr/>
        </p:nvSpPr>
        <p:spPr>
          <a:xfrm>
            <a:off x="2073442" y="3477285"/>
            <a:ext cx="409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sentences.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07DB91-EC4C-0788-288D-8766E689FFEF}"/>
              </a:ext>
            </a:extLst>
          </p:cNvPr>
          <p:cNvSpPr txBox="1"/>
          <p:nvPr/>
        </p:nvSpPr>
        <p:spPr>
          <a:xfrm>
            <a:off x="578465" y="4022085"/>
            <a:ext cx="64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____ millimetres in 1 centimetre.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D256CC-A4F8-768C-F284-43BA2E21D037}"/>
              </a:ext>
            </a:extLst>
          </p:cNvPr>
          <p:cNvSpPr txBox="1"/>
          <p:nvPr/>
        </p:nvSpPr>
        <p:spPr>
          <a:xfrm>
            <a:off x="578465" y="4571858"/>
            <a:ext cx="64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____ centimetres in 1 metre.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AEDE61-A2A4-DEAB-DF46-40E32F48B27A}"/>
              </a:ext>
            </a:extLst>
          </p:cNvPr>
          <p:cNvSpPr txBox="1"/>
          <p:nvPr/>
        </p:nvSpPr>
        <p:spPr>
          <a:xfrm>
            <a:off x="578465" y="5247478"/>
            <a:ext cx="64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____ metres in 1 kilometre.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10D226-8C0B-C8C5-3882-AFCDFBC87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1244" y="5320323"/>
            <a:ext cx="747045" cy="7470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AABE51-5A16-15E3-86AD-2C6B669AFFE1}"/>
              </a:ext>
            </a:extLst>
          </p:cNvPr>
          <p:cNvSpPr txBox="1"/>
          <p:nvPr/>
        </p:nvSpPr>
        <p:spPr>
          <a:xfrm>
            <a:off x="5414088" y="56057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3D361-8854-148F-5781-023101E30901}"/>
              </a:ext>
            </a:extLst>
          </p:cNvPr>
          <p:cNvSpPr txBox="1"/>
          <p:nvPr/>
        </p:nvSpPr>
        <p:spPr>
          <a:xfrm>
            <a:off x="2319278" y="1095328"/>
            <a:ext cx="58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B6F999-E24C-32F5-2D07-25116D786375}"/>
              </a:ext>
            </a:extLst>
          </p:cNvPr>
          <p:cNvSpPr txBox="1"/>
          <p:nvPr/>
        </p:nvSpPr>
        <p:spPr>
          <a:xfrm>
            <a:off x="5359780" y="1081428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94768-1132-D0DF-6645-A1D3D4734FE8}"/>
              </a:ext>
            </a:extLst>
          </p:cNvPr>
          <p:cNvSpPr txBox="1"/>
          <p:nvPr/>
        </p:nvSpPr>
        <p:spPr>
          <a:xfrm>
            <a:off x="5314789" y="3056122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4AE624-6047-4246-8832-C74965EBEB9F}"/>
              </a:ext>
            </a:extLst>
          </p:cNvPr>
          <p:cNvSpPr txBox="1"/>
          <p:nvPr/>
        </p:nvSpPr>
        <p:spPr>
          <a:xfrm>
            <a:off x="3805234" y="3056122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0C303C-F23B-0365-A19A-075A72ED5A54}"/>
              </a:ext>
            </a:extLst>
          </p:cNvPr>
          <p:cNvSpPr txBox="1"/>
          <p:nvPr/>
        </p:nvSpPr>
        <p:spPr>
          <a:xfrm>
            <a:off x="2202485" y="3034774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783F9D-522E-2922-9FFF-55C91655F717}"/>
              </a:ext>
            </a:extLst>
          </p:cNvPr>
          <p:cNvSpPr txBox="1"/>
          <p:nvPr/>
        </p:nvSpPr>
        <p:spPr>
          <a:xfrm>
            <a:off x="2202485" y="4022085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FE83E2-33B1-D545-8F80-6E2037B29E3F}"/>
              </a:ext>
            </a:extLst>
          </p:cNvPr>
          <p:cNvSpPr txBox="1"/>
          <p:nvPr/>
        </p:nvSpPr>
        <p:spPr>
          <a:xfrm>
            <a:off x="2126798" y="4578045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8EBD26-A295-8726-93C0-68DD6E65EC01}"/>
              </a:ext>
            </a:extLst>
          </p:cNvPr>
          <p:cNvSpPr txBox="1"/>
          <p:nvPr/>
        </p:nvSpPr>
        <p:spPr>
          <a:xfrm>
            <a:off x="1978143" y="5266998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4" grpId="1"/>
      <p:bldP spid="24" grpId="2"/>
      <p:bldP spid="24" grpId="3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F8660-15F7-F4F0-3433-DC17316B1B19}"/>
              </a:ext>
            </a:extLst>
          </p:cNvPr>
          <p:cNvSpPr txBox="1"/>
          <p:nvPr/>
        </p:nvSpPr>
        <p:spPr>
          <a:xfrm>
            <a:off x="465364" y="464025"/>
            <a:ext cx="769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diagram to show the conversions.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AB7CF-B3B3-4765-CE8A-A7575E38C861}"/>
              </a:ext>
            </a:extLst>
          </p:cNvPr>
          <p:cNvSpPr txBox="1"/>
          <p:nvPr/>
        </p:nvSpPr>
        <p:spPr>
          <a:xfrm>
            <a:off x="2220566" y="1958877"/>
            <a:ext cx="85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23479-0368-5E4A-FC63-E2F614618FFA}"/>
              </a:ext>
            </a:extLst>
          </p:cNvPr>
          <p:cNvSpPr txBox="1"/>
          <p:nvPr/>
        </p:nvSpPr>
        <p:spPr>
          <a:xfrm>
            <a:off x="5425548" y="1967344"/>
            <a:ext cx="5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3FEE1403-CB95-0A87-E6A2-5C969555B9C4}"/>
              </a:ext>
            </a:extLst>
          </p:cNvPr>
          <p:cNvSpPr/>
          <p:nvPr/>
        </p:nvSpPr>
        <p:spPr>
          <a:xfrm>
            <a:off x="2485323" y="1545740"/>
            <a:ext cx="3074413" cy="50568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005DCCCC-730B-9BBC-2048-3DFA2CCD950D}"/>
              </a:ext>
            </a:extLst>
          </p:cNvPr>
          <p:cNvSpPr/>
          <p:nvPr/>
        </p:nvSpPr>
        <p:spPr>
          <a:xfrm rot="10800000">
            <a:off x="2414025" y="2441748"/>
            <a:ext cx="3074414" cy="54276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E686EF-FCA2-BE96-AD56-6A783D3E412B}"/>
                  </a:ext>
                </a:extLst>
              </p:cNvPr>
              <p:cNvSpPr txBox="1"/>
              <p:nvPr/>
            </p:nvSpPr>
            <p:spPr>
              <a:xfrm>
                <a:off x="3461743" y="1071375"/>
                <a:ext cx="1718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_______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E686EF-FCA2-BE96-AD56-6A783D3E4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43" y="1071375"/>
                <a:ext cx="1718373" cy="400110"/>
              </a:xfrm>
              <a:prstGeom prst="rect">
                <a:avLst/>
              </a:prstGeom>
              <a:blipFill>
                <a:blip r:embed="rId2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6019E2-019E-8D43-16AB-7870CFF7690A}"/>
                  </a:ext>
                </a:extLst>
              </p:cNvPr>
              <p:cNvSpPr txBox="1"/>
              <p:nvPr/>
            </p:nvSpPr>
            <p:spPr>
              <a:xfrm>
                <a:off x="3348661" y="3037449"/>
                <a:ext cx="14873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_______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6019E2-019E-8D43-16AB-7870CFF76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61" y="3037449"/>
                <a:ext cx="1487364" cy="400110"/>
              </a:xfrm>
              <a:prstGeom prst="rect">
                <a:avLst/>
              </a:prstGeom>
              <a:blipFill>
                <a:blip r:embed="rId3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6595B58-BAB9-17FA-8D4C-30B8A54660D1}"/>
              </a:ext>
            </a:extLst>
          </p:cNvPr>
          <p:cNvSpPr txBox="1"/>
          <p:nvPr/>
        </p:nvSpPr>
        <p:spPr>
          <a:xfrm>
            <a:off x="2032621" y="3477285"/>
            <a:ext cx="409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sentence.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3A2DB-9890-7386-F06D-49DC55311861}"/>
              </a:ext>
            </a:extLst>
          </p:cNvPr>
          <p:cNvSpPr txBox="1"/>
          <p:nvPr/>
        </p:nvSpPr>
        <p:spPr>
          <a:xfrm>
            <a:off x="1174953" y="4174485"/>
            <a:ext cx="64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_____ millilitres in 1 litre.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FAD2E-1E9E-377C-D3A8-94D90290A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423" y="5320323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D552C2-B7D4-809D-AAB5-4A95FB693BF1}"/>
              </a:ext>
            </a:extLst>
          </p:cNvPr>
          <p:cNvSpPr txBox="1"/>
          <p:nvPr/>
        </p:nvSpPr>
        <p:spPr>
          <a:xfrm>
            <a:off x="5373267" y="56057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5F373F-8392-470E-9E31-4FA7E5C5A5D6}"/>
              </a:ext>
            </a:extLst>
          </p:cNvPr>
          <p:cNvSpPr txBox="1"/>
          <p:nvPr/>
        </p:nvSpPr>
        <p:spPr>
          <a:xfrm>
            <a:off x="3785790" y="1009820"/>
            <a:ext cx="105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965371-5000-FA3F-5E52-D9F0FC9C88D1}"/>
              </a:ext>
            </a:extLst>
          </p:cNvPr>
          <p:cNvSpPr txBox="1"/>
          <p:nvPr/>
        </p:nvSpPr>
        <p:spPr>
          <a:xfrm>
            <a:off x="3649028" y="2984515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EE047-118F-DE56-ECCB-8E7AC0C290B8}"/>
              </a:ext>
            </a:extLst>
          </p:cNvPr>
          <p:cNvSpPr txBox="1"/>
          <p:nvPr/>
        </p:nvSpPr>
        <p:spPr>
          <a:xfrm>
            <a:off x="2679082" y="4174485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32D1F9-E122-3EE6-833B-626CF9A37D70}"/>
              </a:ext>
            </a:extLst>
          </p:cNvPr>
          <p:cNvCxnSpPr/>
          <p:nvPr/>
        </p:nvCxnSpPr>
        <p:spPr>
          <a:xfrm>
            <a:off x="3649028" y="4599360"/>
            <a:ext cx="636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7790C5-CDE6-F226-D6D1-B05798C45E46}"/>
              </a:ext>
            </a:extLst>
          </p:cNvPr>
          <p:cNvSpPr txBox="1"/>
          <p:nvPr/>
        </p:nvSpPr>
        <p:spPr>
          <a:xfrm>
            <a:off x="2148248" y="4900431"/>
            <a:ext cx="240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One thousandth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EAD31A-DB64-12D4-D153-AD3C165632F9}"/>
              </a:ext>
            </a:extLst>
          </p:cNvPr>
          <p:cNvCxnSpPr/>
          <p:nvPr/>
        </p:nvCxnSpPr>
        <p:spPr>
          <a:xfrm flipH="1">
            <a:off x="3382507" y="4697705"/>
            <a:ext cx="306116" cy="3441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EF1A22-C2BE-F783-7F92-57C168F5E253}"/>
              </a:ext>
            </a:extLst>
          </p:cNvPr>
          <p:cNvSpPr txBox="1"/>
          <p:nvPr/>
        </p:nvSpPr>
        <p:spPr>
          <a:xfrm>
            <a:off x="1575862" y="5150965"/>
            <a:ext cx="391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One thousandth of a litre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211243-209A-9295-FB2A-6465BD7854EC}"/>
                  </a:ext>
                </a:extLst>
              </p:cNvPr>
              <p:cNvSpPr txBox="1"/>
              <p:nvPr/>
            </p:nvSpPr>
            <p:spPr>
              <a:xfrm>
                <a:off x="2032621" y="5443185"/>
                <a:ext cx="4880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1 ml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0.001 l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211243-209A-9295-FB2A-6465BD785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21" y="5443185"/>
                <a:ext cx="4880730" cy="461665"/>
              </a:xfrm>
              <a:prstGeom prst="rect">
                <a:avLst/>
              </a:prstGeom>
              <a:blipFill>
                <a:blip r:embed="rId5"/>
                <a:stretch>
                  <a:fillRect l="-181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1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  <p:bldP spid="12" grpId="2"/>
      <p:bldP spid="12" grpId="3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A9708-1D79-2100-17F2-DE1EF46D7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8" y="1044086"/>
            <a:ext cx="3575905" cy="2195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7DA36-E55C-F89B-B857-ED1345F6B518}"/>
              </a:ext>
            </a:extLst>
          </p:cNvPr>
          <p:cNvSpPr txBox="1"/>
          <p:nvPr/>
        </p:nvSpPr>
        <p:spPr>
          <a:xfrm>
            <a:off x="434226" y="3448825"/>
            <a:ext cx="760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large car might have a mass of around 2 tonnes.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32BDDE-8423-D318-1712-2EFE8A120A30}"/>
              </a:ext>
            </a:extLst>
          </p:cNvPr>
          <p:cNvCxnSpPr>
            <a:cxnSpLocks/>
          </p:cNvCxnSpPr>
          <p:nvPr/>
        </p:nvCxnSpPr>
        <p:spPr>
          <a:xfrm>
            <a:off x="6665686" y="3900451"/>
            <a:ext cx="10049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4143CC-4285-3474-9AB9-E3ACF04F7349}"/>
              </a:ext>
            </a:extLst>
          </p:cNvPr>
          <p:cNvCxnSpPr>
            <a:cxnSpLocks/>
          </p:cNvCxnSpPr>
          <p:nvPr/>
        </p:nvCxnSpPr>
        <p:spPr>
          <a:xfrm flipV="1">
            <a:off x="6211012" y="3972045"/>
            <a:ext cx="849785" cy="843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04F3FC-4147-06E9-C17B-CFF25B601E68}"/>
              </a:ext>
            </a:extLst>
          </p:cNvPr>
          <p:cNvSpPr txBox="1"/>
          <p:nvPr/>
        </p:nvSpPr>
        <p:spPr>
          <a:xfrm>
            <a:off x="4052388" y="4815945"/>
            <a:ext cx="458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tonne is 1,000 kilograms</a:t>
            </a:r>
          </a:p>
        </p:txBody>
      </p:sp>
    </p:spTree>
    <p:extLst>
      <p:ext uri="{BB962C8B-B14F-4D97-AF65-F5344CB8AC3E}">
        <p14:creationId xmlns:p14="http://schemas.microsoft.com/office/powerpoint/2010/main" val="9746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8C95A-52E5-5552-DAC2-5761E8CE6498}"/>
              </a:ext>
            </a:extLst>
          </p:cNvPr>
          <p:cNvSpPr txBox="1"/>
          <p:nvPr/>
        </p:nvSpPr>
        <p:spPr>
          <a:xfrm>
            <a:off x="1813338" y="2063799"/>
            <a:ext cx="42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75C7D-95A3-6D1F-FCBF-30A8622EAD22}"/>
              </a:ext>
            </a:extLst>
          </p:cNvPr>
          <p:cNvSpPr txBox="1"/>
          <p:nvPr/>
        </p:nvSpPr>
        <p:spPr>
          <a:xfrm>
            <a:off x="5192515" y="2077415"/>
            <a:ext cx="109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tonne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2DF12-6CF5-8B78-A30E-45A231FEFEF2}"/>
              </a:ext>
            </a:extLst>
          </p:cNvPr>
          <p:cNvSpPr txBox="1"/>
          <p:nvPr/>
        </p:nvSpPr>
        <p:spPr>
          <a:xfrm>
            <a:off x="3576584" y="2063799"/>
            <a:ext cx="5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kg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7751B126-F33C-73C9-10BA-B574B91DA331}"/>
              </a:ext>
            </a:extLst>
          </p:cNvPr>
          <p:cNvSpPr/>
          <p:nvPr/>
        </p:nvSpPr>
        <p:spPr>
          <a:xfrm>
            <a:off x="1917118" y="1607151"/>
            <a:ext cx="1932850" cy="50568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58810526-F397-126E-7DF2-4F984716D82D}"/>
              </a:ext>
            </a:extLst>
          </p:cNvPr>
          <p:cNvSpPr/>
          <p:nvPr/>
        </p:nvSpPr>
        <p:spPr>
          <a:xfrm>
            <a:off x="3849967" y="1607151"/>
            <a:ext cx="1854465" cy="50568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552EB2DA-F4B5-4058-8CB7-D2F5DB7E752C}"/>
              </a:ext>
            </a:extLst>
          </p:cNvPr>
          <p:cNvSpPr/>
          <p:nvPr/>
        </p:nvSpPr>
        <p:spPr>
          <a:xfrm rot="10800000">
            <a:off x="3849967" y="2478987"/>
            <a:ext cx="1880397" cy="54276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27A96398-12B0-2598-FB53-E84A166906F6}"/>
              </a:ext>
            </a:extLst>
          </p:cNvPr>
          <p:cNvSpPr/>
          <p:nvPr/>
        </p:nvSpPr>
        <p:spPr>
          <a:xfrm rot="10800000">
            <a:off x="1877453" y="2495383"/>
            <a:ext cx="1932849" cy="54276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9D30D-7E86-5CEC-0F71-00BBB3EB6865}"/>
              </a:ext>
            </a:extLst>
          </p:cNvPr>
          <p:cNvSpPr txBox="1"/>
          <p:nvPr/>
        </p:nvSpPr>
        <p:spPr>
          <a:xfrm>
            <a:off x="547006" y="464025"/>
            <a:ext cx="769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diagram to show the conversions.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94D0A-6D21-186F-19BD-FB795E6353BB}"/>
                  </a:ext>
                </a:extLst>
              </p:cNvPr>
              <p:cNvSpPr txBox="1"/>
              <p:nvPr/>
            </p:nvSpPr>
            <p:spPr>
              <a:xfrm>
                <a:off x="1962816" y="1142983"/>
                <a:ext cx="1613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________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94D0A-6D21-186F-19BD-FB795E63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6" y="1142983"/>
                <a:ext cx="1613768" cy="400110"/>
              </a:xfrm>
              <a:prstGeom prst="rect">
                <a:avLst/>
              </a:prstGeom>
              <a:blipFill>
                <a:blip r:embed="rId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DBC0-F2DB-8861-7868-3E2DD51DD8B6}"/>
                  </a:ext>
                </a:extLst>
              </p:cNvPr>
              <p:cNvSpPr txBox="1"/>
              <p:nvPr/>
            </p:nvSpPr>
            <p:spPr>
              <a:xfrm>
                <a:off x="4046761" y="1156883"/>
                <a:ext cx="22430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_______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DBC0-F2DB-8861-7868-3E2DD51DD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761" y="1156883"/>
                <a:ext cx="2243038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BD919D3-41B6-368A-F3AE-F6E305070366}"/>
              </a:ext>
            </a:extLst>
          </p:cNvPr>
          <p:cNvSpPr txBox="1"/>
          <p:nvPr/>
        </p:nvSpPr>
        <p:spPr>
          <a:xfrm>
            <a:off x="2360099" y="1095328"/>
            <a:ext cx="133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234FDD-C224-0C19-9460-B4449AD60BF6}"/>
              </a:ext>
            </a:extLst>
          </p:cNvPr>
          <p:cNvSpPr txBox="1"/>
          <p:nvPr/>
        </p:nvSpPr>
        <p:spPr>
          <a:xfrm>
            <a:off x="4374340" y="1088733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0E7666-74E7-8F9F-0FE7-2251BB395778}"/>
                  </a:ext>
                </a:extLst>
              </p:cNvPr>
              <p:cNvSpPr txBox="1"/>
              <p:nvPr/>
            </p:nvSpPr>
            <p:spPr>
              <a:xfrm>
                <a:off x="4156689" y="3027357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_____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0E7666-74E7-8F9F-0FE7-2251BB39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689" y="3027357"/>
                <a:ext cx="1145754" cy="400110"/>
              </a:xfrm>
              <a:prstGeom prst="rect">
                <a:avLst/>
              </a:prstGeom>
              <a:blipFill>
                <a:blip r:embed="rId4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976950B-4D02-D372-5379-70A729B9F832}"/>
              </a:ext>
            </a:extLst>
          </p:cNvPr>
          <p:cNvSpPr txBox="1"/>
          <p:nvPr/>
        </p:nvSpPr>
        <p:spPr>
          <a:xfrm>
            <a:off x="4374340" y="3010962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B045CF-0360-F1E3-1FCD-928EDF071983}"/>
                  </a:ext>
                </a:extLst>
              </p:cNvPr>
              <p:cNvSpPr txBox="1"/>
              <p:nvPr/>
            </p:nvSpPr>
            <p:spPr>
              <a:xfrm>
                <a:off x="2225592" y="3038149"/>
                <a:ext cx="1145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_____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B045CF-0360-F1E3-1FCD-928EDF071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592" y="3038149"/>
                <a:ext cx="1145754" cy="400110"/>
              </a:xfrm>
              <a:prstGeom prst="rect">
                <a:avLst/>
              </a:prstGeom>
              <a:blipFill>
                <a:blip r:embed="rId5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3D1D789-8FF9-B9C7-D579-31B9A6FC671A}"/>
              </a:ext>
            </a:extLst>
          </p:cNvPr>
          <p:cNvSpPr txBox="1"/>
          <p:nvPr/>
        </p:nvSpPr>
        <p:spPr>
          <a:xfrm>
            <a:off x="2443243" y="3021754"/>
            <a:ext cx="11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E972A9-97B7-ADC9-6559-F75A38445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065" y="5320323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252EFC-EE2D-A432-0EC0-CBA58204DC6B}"/>
              </a:ext>
            </a:extLst>
          </p:cNvPr>
          <p:cNvSpPr txBox="1"/>
          <p:nvPr/>
        </p:nvSpPr>
        <p:spPr>
          <a:xfrm>
            <a:off x="5454909" y="56057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6FEA9B-FE35-0CAD-9F66-9E3E5CA865F1}"/>
              </a:ext>
            </a:extLst>
          </p:cNvPr>
          <p:cNvSpPr txBox="1"/>
          <p:nvPr/>
        </p:nvSpPr>
        <p:spPr>
          <a:xfrm>
            <a:off x="2114263" y="3477285"/>
            <a:ext cx="409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sentences.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85661-53BA-9F87-3561-6919C082B992}"/>
              </a:ext>
            </a:extLst>
          </p:cNvPr>
          <p:cNvSpPr txBox="1"/>
          <p:nvPr/>
        </p:nvSpPr>
        <p:spPr>
          <a:xfrm>
            <a:off x="619286" y="4022085"/>
            <a:ext cx="64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______ grams in 1 kilogram.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6B793-E671-2FD6-DD67-AD059C6AEFB3}"/>
              </a:ext>
            </a:extLst>
          </p:cNvPr>
          <p:cNvSpPr txBox="1"/>
          <p:nvPr/>
        </p:nvSpPr>
        <p:spPr>
          <a:xfrm>
            <a:off x="619286" y="4571858"/>
            <a:ext cx="64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______ kilograms in 1 tonne.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C964D4-1B1C-DAE2-494E-49CE9EBE19D7}"/>
              </a:ext>
            </a:extLst>
          </p:cNvPr>
          <p:cNvSpPr txBox="1"/>
          <p:nvPr/>
        </p:nvSpPr>
        <p:spPr>
          <a:xfrm>
            <a:off x="2184349" y="4048638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CAEE87-B1A6-A3A9-B0CE-EF9CEDB65A2E}"/>
              </a:ext>
            </a:extLst>
          </p:cNvPr>
          <p:cNvSpPr txBox="1"/>
          <p:nvPr/>
        </p:nvSpPr>
        <p:spPr>
          <a:xfrm>
            <a:off x="2184349" y="4578045"/>
            <a:ext cx="118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  <p:bldP spid="19" grpId="1"/>
      <p:bldP spid="19" grpId="2"/>
      <p:bldP spid="19" grpId="3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2" ma:contentTypeDescription="Create a new document." ma:contentTypeScope="" ma:versionID="9729fc54edb2819ea8b3158a23d9d69a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89c5fa35d8e01b9cc0b225c10374d4c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C2084-99D0-4393-94D6-05995B30C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CC6691-7F99-4E03-BC9E-2C65CEFC1726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773a752-338d-48d4-aab1-fb5d939e1fab"/>
    <ds:schemaRef ds:uri="e9e213f7-a068-4185-ae5b-85aa76b56db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730</TotalTime>
  <Words>513</Words>
  <Application>Microsoft Office PowerPoint</Application>
  <PresentationFormat>On-screen Show (4:3)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Tom Collins</cp:lastModifiedBy>
  <cp:revision>12</cp:revision>
  <dcterms:created xsi:type="dcterms:W3CDTF">2023-08-02T14:09:38Z</dcterms:created>
  <dcterms:modified xsi:type="dcterms:W3CDTF">2023-12-13T10:20:21Z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