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/>
    <p:restoredTop sz="95794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E185-4275-0ED4-D4D8-0AB06BF5B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5DE5-2352-0B50-0A54-335927AE8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68F6-99DD-F32A-C609-535B4DE7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D3BD-ADBC-4C3E-A789-79C8E606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80BF1-2C15-E979-A7F5-77E50E45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803A-7570-0728-207A-A761A40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D82B-B266-09F1-A622-A26867504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43312-2BE0-713C-1F9E-C34CE737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611E-20BC-7588-0CC4-2C4B60F0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ED669-E1EC-8ED8-5CF5-57B56B27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54797-C1FC-5723-8BDB-2AC6B7629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7F69E-C33F-1A5F-7C34-EB9E6113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5A7A-0721-A01B-AD32-CE7C3A3C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74C-BD54-5487-9C4A-3772C2F3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B6D14-65A2-C14A-A3D1-5FF2AC11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6CB1-0486-D054-1745-A2CD78CB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98EA-24E1-04ED-2A52-3E766ECA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541E-F28E-4A8B-2E6A-E13E623E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B6EAA-3C3C-1F0F-3701-54663E30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B0E9-5B95-5302-ACD5-E49EA50C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3669-FF9A-097C-32A0-15394184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6B87A-D12B-6133-FC73-041B8054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38D0-617E-F04E-781D-2A87066D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7A8F2-C9B7-4C55-E0D9-9187B15D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8461-AE98-0B01-E5EB-EEB336A7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796B-DD0D-ABBB-3E1D-87B49B05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FA0C-E63B-AC08-D5BC-AC07DA458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2002A-01D7-0271-49AE-46892602A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684D-A3D0-D4D5-2933-E6C8D79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9755B-8DD0-61F8-4FB4-BBE888D5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3B962-98E0-2F59-F4C0-CFDF0E02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8638-CA9E-C73B-C33B-AD2DC79A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75759-2B41-9A55-3F5F-0D55E93B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A9C46-7585-B944-BE41-E7094F93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39ADD-5409-4C49-A2D2-FBD9CBB0F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51E6B-3071-5F1E-3DCF-CF83D509C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A30DE-425C-2496-414E-500C2ABF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CA697-24F9-8C6A-079C-D11934A2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08D62-2CF1-009A-D0D1-265A916E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0979-169F-6994-CAA3-A0A8F6DE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5EADF-CF0E-5CCE-AAAB-6927132F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0814A-50E4-8628-239D-61B71073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8668-8D95-A973-A165-73DBAE44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4C333-CFE9-5E63-227C-9DF777F5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16888-D0DE-D4A4-BCF9-DF962130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5E4E-FEF3-CA56-FE70-A0AB4C31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B253-B97B-AB25-E0BE-B5668C2C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A89F-365A-DE01-1561-0D9CEBBC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F1371-B91B-6534-A662-E18F5F5FE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61C18-94CF-0E23-FF6F-BA1A247E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03DB5-F570-36D5-DFF6-38530755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68A63-D6BB-6CD5-2743-620D2330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0F64-7C74-BCFD-8A35-313C2BF8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792A-F036-5136-29EB-D06A77823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84CA9-B0D2-F747-380A-FEC7878B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BF70D-122B-4205-029D-3677258B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22777-1BB0-E4E6-83C1-DF658FB4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D4C-1D63-210A-059C-ECAB53B0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1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81F10-AE49-C49A-3133-86BF4B53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9B6E-203B-CF58-CCD2-EDD5C09E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E189-B036-0CB2-BCD5-FFF1303F6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1731-D950-FE4A-8438-EE0671BADB2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941C-3CE3-CFD5-10BB-0BBFBF60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A1385-C11C-F51A-D078-38ACB3BBD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A540-8B37-3343-8F07-D07879EB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245940&amp;picture=raffle-ticke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elcome Word&quot; Images – Browse 60 Stock Photos, Vectors, and Video | Adobe  Stock">
            <a:extLst>
              <a:ext uri="{FF2B5EF4-FFF2-40B4-BE49-F238E27FC236}">
                <a16:creationId xmlns:a16="http://schemas.microsoft.com/office/drawing/2014/main" id="{5E1D30F5-42B1-4995-6903-9F7065A5E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8448" r="9337" b="15345"/>
          <a:stretch/>
        </p:blipFill>
        <p:spPr bwMode="auto">
          <a:xfrm>
            <a:off x="548965" y="157654"/>
            <a:ext cx="11094069" cy="502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23724-2D62-00F9-838C-C9EDA5E86503}"/>
              </a:ext>
            </a:extLst>
          </p:cNvPr>
          <p:cNvSpPr txBox="1"/>
          <p:nvPr/>
        </p:nvSpPr>
        <p:spPr>
          <a:xfrm>
            <a:off x="548965" y="5185034"/>
            <a:ext cx="1094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Twinkl Cursive Looped" pitchFamily="2" charset="0"/>
              </a:rPr>
              <a:t>Meet the Teacher 2023-2024</a:t>
            </a:r>
            <a:endParaRPr lang="en-US" sz="6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5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Thank you!</a:t>
            </a:r>
          </a:p>
          <a:p>
            <a:pPr eaLnBrk="1" hangingPunct="1">
              <a:defRPr/>
            </a:pPr>
            <a:r>
              <a:rPr lang="en-GB" sz="3600" kern="0" dirty="0">
                <a:latin typeface="Twinkl Cursive Looped" panose="02000000000000000000" pitchFamily="2" charset="0"/>
              </a:rPr>
              <a:t>It has been lovely to meet you all and it is so nice to have our children back ready for the new school year!</a:t>
            </a:r>
          </a:p>
          <a:p>
            <a:pPr eaLnBrk="1" hangingPunct="1">
              <a:defRPr/>
            </a:pPr>
            <a:endParaRPr lang="en-GB" sz="3600" kern="0" dirty="0">
              <a:latin typeface="Twinkl Cursive Looped" panose="02000000000000000000" pitchFamily="2" charset="0"/>
            </a:endParaRPr>
          </a:p>
          <a:p>
            <a:pPr eaLnBrk="1" hangingPunct="1">
              <a:defRPr/>
            </a:pPr>
            <a:r>
              <a:rPr lang="en-GB" sz="3600" kern="0" dirty="0">
                <a:latin typeface="Twinkl Cursive Looped" panose="02000000000000000000" pitchFamily="2" charset="0"/>
              </a:rPr>
              <a:t>Please may I ask that if you would like to discuss a certain individual in more detail, you make an appointment to speak to me separately due to time constraints. Thank you.</a:t>
            </a:r>
          </a:p>
        </p:txBody>
      </p:sp>
    </p:spTree>
    <p:extLst>
      <p:ext uri="{BB962C8B-B14F-4D97-AF65-F5344CB8AC3E}">
        <p14:creationId xmlns:p14="http://schemas.microsoft.com/office/powerpoint/2010/main" val="15122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67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Key Staff: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Headteacher- Mrs. Casey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Deputy Headteacher- Mr. Collins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EYFS Senior Leader - Mrs. Harrington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Senior Leader of Y1&amp;2 - Mrs. Collins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Senior Leader of Y3&amp;4 - Miss Gray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Senior Leader of Y5&amp;6 – Mrs. Smith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winkl Cursive Looped" pitchFamily="2" charset="0"/>
              </a:rPr>
              <a:t>Senior Leader of SEND – Mr. Barker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1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Our Curriculum: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DD030-036B-C8FD-D6F7-FE580225A43A}"/>
              </a:ext>
            </a:extLst>
          </p:cNvPr>
          <p:cNvSpPr txBox="1"/>
          <p:nvPr/>
        </p:nvSpPr>
        <p:spPr>
          <a:xfrm>
            <a:off x="8518048" y="2371726"/>
            <a:ext cx="3378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winkl Cursive Looped" pitchFamily="2" charset="0"/>
              </a:rPr>
              <a:t>Please see the School Website &gt; Curriculum &gt; Overviews to see what we’re learning each half term.</a:t>
            </a:r>
          </a:p>
        </p:txBody>
      </p:sp>
      <p:pic>
        <p:nvPicPr>
          <p:cNvPr id="3" name="Picture 2" descr="A puzzle with different colored squares&#10;&#10;Description automatically generated">
            <a:extLst>
              <a:ext uri="{FF2B5EF4-FFF2-40B4-BE49-F238E27FC236}">
                <a16:creationId xmlns:a16="http://schemas.microsoft.com/office/drawing/2014/main" id="{F26F0EC1-4C18-3D46-DBA9-BD529F29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87126"/>
            <a:ext cx="7772400" cy="55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Class routines:</a:t>
            </a:r>
          </a:p>
          <a:p>
            <a:endParaRPr lang="en-US" sz="6000" u="sng" dirty="0">
              <a:latin typeface="Twinkl Cursive Looped" pitchFamily="2" charset="0"/>
            </a:endParaRPr>
          </a:p>
          <a:p>
            <a:r>
              <a:rPr lang="en-US" sz="4000" dirty="0">
                <a:latin typeface="Twinkl Cursive Looped" pitchFamily="2" charset="0"/>
              </a:rPr>
              <a:t>Please see our display boards. Here you can find our class rules, daily timetable and subjects.</a:t>
            </a:r>
          </a:p>
          <a:p>
            <a:endParaRPr lang="en-US" sz="4000" dirty="0">
              <a:latin typeface="Twinkl Cursive Looped" pitchFamily="2" charset="0"/>
            </a:endParaRPr>
          </a:p>
          <a:p>
            <a:r>
              <a:rPr lang="en-US" sz="4000" dirty="0">
                <a:latin typeface="Twinkl Cursive Looped" pitchFamily="2" charset="0"/>
              </a:rPr>
              <a:t>In our school, we promote consistency and clarity. Our rules and routines are there to support our pupils.</a:t>
            </a:r>
          </a:p>
        </p:txBody>
      </p:sp>
    </p:spTree>
    <p:extLst>
      <p:ext uri="{BB962C8B-B14F-4D97-AF65-F5344CB8AC3E}">
        <p14:creationId xmlns:p14="http://schemas.microsoft.com/office/powerpoint/2010/main" val="9819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7" y="271463"/>
            <a:ext cx="82990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itchFamily="2" charset="0"/>
                <a:ea typeface="+mn-ea"/>
                <a:cs typeface="+mn-cs"/>
              </a:rPr>
              <a:t>Rewards: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itchFamily="2" charset="0"/>
                <a:ea typeface="+mn-ea"/>
                <a:cs typeface="+mn-cs"/>
              </a:rPr>
              <a:t>In year 4P, we have </a:t>
            </a:r>
            <a:r>
              <a:rPr lang="en-US" sz="4000" dirty="0">
                <a:solidFill>
                  <a:prstClr val="black"/>
                </a:solidFill>
                <a:latin typeface="Twinkl Cursive Looped" pitchFamily="2" charset="0"/>
              </a:rPr>
              <a:t>raffle tickets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itchFamily="2" charset="0"/>
                <a:ea typeface="+mn-ea"/>
                <a:cs typeface="+mn-cs"/>
              </a:rPr>
              <a:t> for individual rewards and class </a:t>
            </a:r>
            <a:r>
              <a:rPr lang="en-US" sz="4000" dirty="0">
                <a:solidFill>
                  <a:prstClr val="black"/>
                </a:solidFill>
                <a:latin typeface="Twinkl Cursive Looped" pitchFamily="2" charset="0"/>
              </a:rPr>
              <a:t>points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itchFamily="2" charset="0"/>
                <a:ea typeface="+mn-ea"/>
                <a:cs typeface="+mn-cs"/>
              </a:rPr>
              <a:t> to reward whole-class behaviour and actions to reinforce teamwork and virtues such as patience, tolerance of others, the ability to listen to others and collaboration.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9D685-7C2B-448C-9884-E15650D41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8335" y="4378719"/>
            <a:ext cx="2659629" cy="15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152098" y="21431"/>
            <a:ext cx="8981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Homework:</a:t>
            </a:r>
          </a:p>
        </p:txBody>
      </p:sp>
      <p:pic>
        <p:nvPicPr>
          <p:cNvPr id="3" name="Picture 2" descr="A screen shot of a school timetable&#10;&#10;Description automatically generated">
            <a:extLst>
              <a:ext uri="{FF2B5EF4-FFF2-40B4-BE49-F238E27FC236}">
                <a16:creationId xmlns:a16="http://schemas.microsoft.com/office/drawing/2014/main" id="{2AD0F1F7-49B7-FC70-BEA4-810C65AB3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8" y="1037094"/>
            <a:ext cx="7970284" cy="56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Homework:</a:t>
            </a:r>
          </a:p>
          <a:p>
            <a:r>
              <a:rPr lang="en-US" sz="4000" dirty="0">
                <a:latin typeface="Twinkl Cursive Looped" pitchFamily="2" charset="0"/>
              </a:rPr>
              <a:t>Daily reading is also very important. Thank you for all your help in ensuring your child is reading at home and for signing their reading record books.</a:t>
            </a:r>
          </a:p>
          <a:p>
            <a:r>
              <a:rPr lang="en-US" sz="4000" dirty="0">
                <a:latin typeface="Twinkl Cursive Looped" pitchFamily="2" charset="0"/>
              </a:rPr>
              <a:t>Pupils’ comprehension skills are equally as important as their reading fluency. Please continue to ask your child questions based on what they’ve read. Thank you! </a:t>
            </a:r>
          </a:p>
        </p:txBody>
      </p:sp>
    </p:spTree>
    <p:extLst>
      <p:ext uri="{BB962C8B-B14F-4D97-AF65-F5344CB8AC3E}">
        <p14:creationId xmlns:p14="http://schemas.microsoft.com/office/powerpoint/2010/main" val="246317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Homework:</a:t>
            </a:r>
          </a:p>
          <a:p>
            <a:endParaRPr lang="en-US" sz="6000" u="sng" dirty="0">
              <a:latin typeface="Twinkl Cursive Looped" pitchFamily="2" charset="0"/>
            </a:endParaRPr>
          </a:p>
          <a:p>
            <a:r>
              <a:rPr lang="en-US" sz="4000" dirty="0">
                <a:latin typeface="Twinkl Cursive Looped" pitchFamily="2" charset="0"/>
              </a:rPr>
              <a:t>This year, in the Summer Term, each child will take the statutory Multiplication Tables Check (MTC). </a:t>
            </a:r>
          </a:p>
          <a:p>
            <a:r>
              <a:rPr lang="en-US" sz="4000" dirty="0">
                <a:latin typeface="Twinkl Cursive Looped" pitchFamily="2" charset="0"/>
              </a:rPr>
              <a:t>Times tables practice is essential. Any time spent on these each day will be much appreciated.</a:t>
            </a:r>
          </a:p>
        </p:txBody>
      </p:sp>
    </p:spTree>
    <p:extLst>
      <p:ext uri="{BB962C8B-B14F-4D97-AF65-F5344CB8AC3E}">
        <p14:creationId xmlns:p14="http://schemas.microsoft.com/office/powerpoint/2010/main" val="231315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Lady Of Grace RC Primary School (URN-105345) - School">
            <a:extLst>
              <a:ext uri="{FF2B5EF4-FFF2-40B4-BE49-F238E27FC236}">
                <a16:creationId xmlns:a16="http://schemas.microsoft.com/office/drawing/2014/main" id="{249084E9-E35E-DE8B-6169-5977FCFD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2" y="271463"/>
            <a:ext cx="2100263" cy="210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9B63A-5D8C-2520-6BFC-EB6097C73007}"/>
              </a:ext>
            </a:extLst>
          </p:cNvPr>
          <p:cNvSpPr txBox="1"/>
          <p:nvPr/>
        </p:nvSpPr>
        <p:spPr>
          <a:xfrm>
            <a:off x="509286" y="271463"/>
            <a:ext cx="8981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Twinkl Cursive Looped" pitchFamily="2" charset="0"/>
              </a:rPr>
              <a:t>Parents Evening:</a:t>
            </a:r>
          </a:p>
          <a:p>
            <a:endParaRPr lang="en-US" sz="6000" u="sng" dirty="0">
              <a:latin typeface="Twinkl Cursive Looped" pitchFamily="2" charset="0"/>
            </a:endParaRPr>
          </a:p>
          <a:p>
            <a:pPr eaLnBrk="1" hangingPunct="1">
              <a:defRPr/>
            </a:pPr>
            <a:r>
              <a:rPr lang="en-GB" sz="3600" kern="0" dirty="0">
                <a:latin typeface="Twinkl Cursive Looped" panose="02000000000000000000" pitchFamily="2" charset="0"/>
              </a:rPr>
              <a:t>Individual parent’s evenings are twice a year.</a:t>
            </a:r>
          </a:p>
          <a:p>
            <a:pPr eaLnBrk="1" hangingPunct="1">
              <a:defRPr/>
            </a:pPr>
            <a:r>
              <a:rPr lang="en-GB" sz="3600" kern="0" dirty="0">
                <a:latin typeface="Twinkl Cursive Looped" panose="02000000000000000000" pitchFamily="2" charset="0"/>
              </a:rPr>
              <a:t>At these meetings you will be able to discuss your child’s progress.</a:t>
            </a:r>
          </a:p>
          <a:p>
            <a:pPr eaLnBrk="1" hangingPunct="1">
              <a:defRPr/>
            </a:pPr>
            <a:r>
              <a:rPr lang="en-GB" sz="3600" kern="0" dirty="0">
                <a:latin typeface="Twinkl Cursive Looped" panose="02000000000000000000" pitchFamily="2" charset="0"/>
              </a:rPr>
              <a:t>Teachers are available throughout the year if you feel you need to speak to them by making an appointment via the school office.</a:t>
            </a:r>
          </a:p>
        </p:txBody>
      </p:sp>
    </p:spTree>
    <p:extLst>
      <p:ext uri="{BB962C8B-B14F-4D97-AF65-F5344CB8AC3E}">
        <p14:creationId xmlns:p14="http://schemas.microsoft.com/office/powerpoint/2010/main" val="328569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gray</dc:creator>
  <cp:lastModifiedBy>Poole, Lyndsey</cp:lastModifiedBy>
  <cp:revision>6</cp:revision>
  <dcterms:created xsi:type="dcterms:W3CDTF">2022-09-19T10:23:46Z</dcterms:created>
  <dcterms:modified xsi:type="dcterms:W3CDTF">2023-09-21T10:11:45Z</dcterms:modified>
</cp:coreProperties>
</file>