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256" r:id="rId2"/>
    <p:sldId id="257" r:id="rId3"/>
    <p:sldId id="261" r:id="rId4"/>
    <p:sldId id="258" r:id="rId5"/>
    <p:sldId id="259" r:id="rId6"/>
    <p:sldId id="272" r:id="rId7"/>
    <p:sldId id="27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142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55E035-0356-4CE7-92DE-98CCF4F14F8C}" type="datetimeFigureOut">
              <a:rPr lang="en-GB" smtClean="0"/>
              <a:t>24/01/2023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B8684D-65C9-44FD-8D01-4347D5E7118C}" type="slidenum">
              <a:rPr lang="en-GB" smtClean="0"/>
              <a:t>‹#›</a:t>
            </a:fld>
            <a:endParaRPr lang="en-GB"/>
          </a:p>
        </p:txBody>
      </p:sp>
    </p:spTree>
    <p:extLst>
      <p:ext uri="{BB962C8B-B14F-4D97-AF65-F5344CB8AC3E}">
        <p14:creationId xmlns:p14="http://schemas.microsoft.com/office/powerpoint/2010/main" val="889985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72C28CD-179B-4246-8659-B3D9E2B8D30F}" type="slidenum">
              <a:rPr lang="en-GB" smtClean="0"/>
              <a:t>3</a:t>
            </a:fld>
            <a:endParaRPr lang="en-GB"/>
          </a:p>
        </p:txBody>
      </p:sp>
    </p:spTree>
    <p:extLst>
      <p:ext uri="{BB962C8B-B14F-4D97-AF65-F5344CB8AC3E}">
        <p14:creationId xmlns:p14="http://schemas.microsoft.com/office/powerpoint/2010/main" val="523015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1/24/2023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FD9FE-1091-4EB2-A791-A85B3A95D309}"/>
              </a:ext>
            </a:extLst>
          </p:cNvPr>
          <p:cNvSpPr>
            <a:spLocks noGrp="1"/>
          </p:cNvSpPr>
          <p:nvPr>
            <p:ph type="ctrTitle"/>
          </p:nvPr>
        </p:nvSpPr>
        <p:spPr>
          <a:xfrm>
            <a:off x="874643" y="2404534"/>
            <a:ext cx="8399360" cy="1646302"/>
          </a:xfrm>
        </p:spPr>
        <p:txBody>
          <a:bodyPr/>
          <a:lstStyle/>
          <a:p>
            <a:pPr algn="ctr"/>
            <a:r>
              <a:rPr lang="en-GB" dirty="0"/>
              <a:t>How do we teach Reading at Our Lady of Grace?</a:t>
            </a:r>
          </a:p>
        </p:txBody>
      </p:sp>
      <p:sp>
        <p:nvSpPr>
          <p:cNvPr id="3" name="Subtitle 2">
            <a:extLst>
              <a:ext uri="{FF2B5EF4-FFF2-40B4-BE49-F238E27FC236}">
                <a16:creationId xmlns:a16="http://schemas.microsoft.com/office/drawing/2014/main" id="{828E79B4-4A82-4C7B-8814-1F6012458AB6}"/>
              </a:ext>
            </a:extLst>
          </p:cNvPr>
          <p:cNvSpPr>
            <a:spLocks noGrp="1"/>
          </p:cNvSpPr>
          <p:nvPr>
            <p:ph type="subTitle" idx="1"/>
          </p:nvPr>
        </p:nvSpPr>
        <p:spPr/>
        <p:txBody>
          <a:bodyPr/>
          <a:lstStyle/>
          <a:p>
            <a:pPr algn="ctr"/>
            <a:r>
              <a:rPr lang="en-GB" dirty="0"/>
              <a:t>KS2 Information Slides</a:t>
            </a:r>
          </a:p>
        </p:txBody>
      </p:sp>
    </p:spTree>
    <p:extLst>
      <p:ext uri="{BB962C8B-B14F-4D97-AF65-F5344CB8AC3E}">
        <p14:creationId xmlns:p14="http://schemas.microsoft.com/office/powerpoint/2010/main" val="2372311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61322-3D22-496A-923A-414B001E65F5}"/>
              </a:ext>
            </a:extLst>
          </p:cNvPr>
          <p:cNvSpPr>
            <a:spLocks noGrp="1"/>
          </p:cNvSpPr>
          <p:nvPr>
            <p:ph type="title"/>
          </p:nvPr>
        </p:nvSpPr>
        <p:spPr/>
        <p:txBody>
          <a:bodyPr/>
          <a:lstStyle/>
          <a:p>
            <a:r>
              <a:rPr lang="en-GB" dirty="0"/>
              <a:t>BEAR Time</a:t>
            </a:r>
          </a:p>
        </p:txBody>
      </p:sp>
      <p:sp>
        <p:nvSpPr>
          <p:cNvPr id="3" name="Content Placeholder 2">
            <a:extLst>
              <a:ext uri="{FF2B5EF4-FFF2-40B4-BE49-F238E27FC236}">
                <a16:creationId xmlns:a16="http://schemas.microsoft.com/office/drawing/2014/main" id="{85271BA7-0DB7-4045-AE57-F548EC8A7A22}"/>
              </a:ext>
            </a:extLst>
          </p:cNvPr>
          <p:cNvSpPr>
            <a:spLocks noGrp="1"/>
          </p:cNvSpPr>
          <p:nvPr>
            <p:ph idx="1"/>
          </p:nvPr>
        </p:nvSpPr>
        <p:spPr>
          <a:xfrm>
            <a:off x="677334" y="1269999"/>
            <a:ext cx="4075641" cy="5342835"/>
          </a:xfrm>
        </p:spPr>
        <p:txBody>
          <a:bodyPr>
            <a:normAutofit/>
          </a:bodyPr>
          <a:lstStyle/>
          <a:p>
            <a:r>
              <a:rPr lang="en-GB" dirty="0"/>
              <a:t>BEAR time stands for Be Excited About Reading.</a:t>
            </a:r>
          </a:p>
          <a:p>
            <a:r>
              <a:rPr lang="en-GB" dirty="0"/>
              <a:t>This is our formalised daily reading time which takes place between 13:15-13:45.</a:t>
            </a:r>
          </a:p>
          <a:p>
            <a:r>
              <a:rPr lang="en-GB" dirty="0"/>
              <a:t>Children in each class are divided into groups based on their reading ability to provide as much opportunity for challenge as possible.</a:t>
            </a:r>
          </a:p>
          <a:p>
            <a:r>
              <a:rPr lang="en-GB" dirty="0"/>
              <a:t>Each group is given a book mark (containing questions) specific to the focus for that week (VIPERS). </a:t>
            </a:r>
          </a:p>
          <a:p>
            <a:pPr marL="0" indent="0">
              <a:buNone/>
            </a:pPr>
            <a:r>
              <a:rPr lang="en-GB" u="sng" dirty="0"/>
              <a:t>For example: </a:t>
            </a:r>
          </a:p>
          <a:p>
            <a:pPr marL="0" indent="0">
              <a:buNone/>
            </a:pPr>
            <a:r>
              <a:rPr lang="en-GB" dirty="0"/>
              <a:t>Week 1 – V focus</a:t>
            </a:r>
          </a:p>
          <a:p>
            <a:pPr marL="0" indent="0">
              <a:buNone/>
            </a:pPr>
            <a:r>
              <a:rPr lang="en-GB" dirty="0"/>
              <a:t>Week 2 – I focus </a:t>
            </a:r>
          </a:p>
        </p:txBody>
      </p:sp>
      <p:pic>
        <p:nvPicPr>
          <p:cNvPr id="4" name="Picture 3">
            <a:extLst>
              <a:ext uri="{FF2B5EF4-FFF2-40B4-BE49-F238E27FC236}">
                <a16:creationId xmlns:a16="http://schemas.microsoft.com/office/drawing/2014/main" id="{CD5BF2A3-9F96-4D45-A7C3-67C4E2765909}"/>
              </a:ext>
            </a:extLst>
          </p:cNvPr>
          <p:cNvPicPr>
            <a:picLocks noChangeAspect="1"/>
          </p:cNvPicPr>
          <p:nvPr/>
        </p:nvPicPr>
        <p:blipFill>
          <a:blip r:embed="rId2"/>
          <a:stretch>
            <a:fillRect/>
          </a:stretch>
        </p:blipFill>
        <p:spPr>
          <a:xfrm>
            <a:off x="4752975" y="315343"/>
            <a:ext cx="4086225" cy="6448205"/>
          </a:xfrm>
          <a:prstGeom prst="rect">
            <a:avLst/>
          </a:prstGeom>
        </p:spPr>
      </p:pic>
    </p:spTree>
    <p:extLst>
      <p:ext uri="{BB962C8B-B14F-4D97-AF65-F5344CB8AC3E}">
        <p14:creationId xmlns:p14="http://schemas.microsoft.com/office/powerpoint/2010/main" val="4110225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924780" y="99753"/>
            <a:ext cx="4309341" cy="6618210"/>
          </a:xfrm>
          <a:prstGeom prst="roundRect">
            <a:avLst/>
          </a:prstGeom>
          <a:solidFill>
            <a:schemeClr val="accent6">
              <a:lumMod val="20000"/>
              <a:lumOff val="8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46"/>
          </a:p>
        </p:txBody>
      </p:sp>
      <p:sp>
        <p:nvSpPr>
          <p:cNvPr id="5" name="Content Placeholder 2"/>
          <p:cNvSpPr>
            <a:spLocks noGrp="1"/>
          </p:cNvSpPr>
          <p:nvPr>
            <p:ph idx="1"/>
          </p:nvPr>
        </p:nvSpPr>
        <p:spPr>
          <a:xfrm>
            <a:off x="4138735" y="1441340"/>
            <a:ext cx="3881431" cy="2437291"/>
          </a:xfrm>
        </p:spPr>
        <p:txBody>
          <a:bodyPr>
            <a:normAutofit fontScale="92500" lnSpcReduction="10000"/>
          </a:bodyPr>
          <a:lstStyle/>
          <a:p>
            <a:pPr marL="0" indent="0">
              <a:spcBef>
                <a:spcPts val="0"/>
              </a:spcBef>
              <a:buNone/>
            </a:pPr>
            <a:r>
              <a:rPr lang="en-GB" sz="3046" b="1" dirty="0">
                <a:solidFill>
                  <a:srgbClr val="FF0000"/>
                </a:solidFill>
              </a:rPr>
              <a:t>V</a:t>
            </a:r>
            <a:r>
              <a:rPr lang="en-GB" sz="2492" dirty="0"/>
              <a:t>ocabulary </a:t>
            </a:r>
          </a:p>
          <a:p>
            <a:pPr marL="0" indent="0">
              <a:spcBef>
                <a:spcPts val="0"/>
              </a:spcBef>
              <a:buNone/>
            </a:pPr>
            <a:r>
              <a:rPr lang="en-GB" sz="3046" b="1" dirty="0">
                <a:solidFill>
                  <a:srgbClr val="FF0000"/>
                </a:solidFill>
              </a:rPr>
              <a:t>I</a:t>
            </a:r>
            <a:r>
              <a:rPr lang="en-GB" sz="2492" dirty="0"/>
              <a:t>nfer</a:t>
            </a:r>
          </a:p>
          <a:p>
            <a:pPr marL="0" indent="0">
              <a:spcBef>
                <a:spcPts val="0"/>
              </a:spcBef>
              <a:buNone/>
            </a:pPr>
            <a:r>
              <a:rPr lang="en-GB" sz="3046" b="1" dirty="0">
                <a:solidFill>
                  <a:srgbClr val="FF0000"/>
                </a:solidFill>
              </a:rPr>
              <a:t>P</a:t>
            </a:r>
            <a:r>
              <a:rPr lang="en-GB" sz="2492" dirty="0"/>
              <a:t>redict</a:t>
            </a:r>
          </a:p>
          <a:p>
            <a:pPr marL="0" indent="0">
              <a:spcBef>
                <a:spcPts val="0"/>
              </a:spcBef>
              <a:buNone/>
            </a:pPr>
            <a:r>
              <a:rPr lang="en-GB" sz="3046" b="1" dirty="0">
                <a:solidFill>
                  <a:srgbClr val="FF0000"/>
                </a:solidFill>
              </a:rPr>
              <a:t>E</a:t>
            </a:r>
            <a:r>
              <a:rPr lang="en-GB" sz="2492" dirty="0"/>
              <a:t>xplain</a:t>
            </a:r>
          </a:p>
          <a:p>
            <a:pPr marL="0" indent="0">
              <a:spcBef>
                <a:spcPts val="0"/>
              </a:spcBef>
              <a:buNone/>
            </a:pPr>
            <a:r>
              <a:rPr lang="en-GB" sz="3046" b="1" dirty="0">
                <a:solidFill>
                  <a:srgbClr val="FF0000"/>
                </a:solidFill>
              </a:rPr>
              <a:t>R</a:t>
            </a:r>
            <a:r>
              <a:rPr lang="en-GB" sz="2492" dirty="0"/>
              <a:t>etrieve</a:t>
            </a:r>
          </a:p>
          <a:p>
            <a:pPr marL="0" indent="0">
              <a:spcBef>
                <a:spcPts val="0"/>
              </a:spcBef>
              <a:buNone/>
            </a:pPr>
            <a:r>
              <a:rPr lang="en-GB" sz="3046" b="1" dirty="0">
                <a:solidFill>
                  <a:srgbClr val="FF0000"/>
                </a:solidFill>
              </a:rPr>
              <a:t>S</a:t>
            </a:r>
            <a:r>
              <a:rPr lang="en-GB" sz="2492" dirty="0"/>
              <a:t>ummarise</a:t>
            </a:r>
          </a:p>
        </p:txBody>
      </p:sp>
      <p:sp>
        <p:nvSpPr>
          <p:cNvPr id="2" name="Rectangle 1"/>
          <p:cNvSpPr/>
          <p:nvPr/>
        </p:nvSpPr>
        <p:spPr>
          <a:xfrm>
            <a:off x="4286672" y="470116"/>
            <a:ext cx="3440613" cy="639144"/>
          </a:xfrm>
          <a:prstGeom prst="rect">
            <a:avLst/>
          </a:prstGeom>
          <a:noFill/>
        </p:spPr>
        <p:txBody>
          <a:bodyPr wrap="none" lIns="63305" tIns="31652" rIns="63305" bIns="31652">
            <a:spAutoFit/>
          </a:bodyPr>
          <a:lstStyle/>
          <a:p>
            <a:pPr algn="ctr"/>
            <a:r>
              <a:rPr lang="en-GB" sz="3738"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Reading Vipers</a:t>
            </a: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17982" y="4114800"/>
            <a:ext cx="2600908" cy="2137733"/>
          </a:xfrm>
          <a:prstGeom prst="rect">
            <a:avLst/>
          </a:prstGeom>
        </p:spPr>
      </p:pic>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95451" y="3822165"/>
            <a:ext cx="2774232" cy="2648525"/>
          </a:xfrm>
          <a:prstGeom prst="rect">
            <a:avLst/>
          </a:prstGeom>
        </p:spPr>
      </p:pic>
    </p:spTree>
    <p:extLst>
      <p:ext uri="{BB962C8B-B14F-4D97-AF65-F5344CB8AC3E}">
        <p14:creationId xmlns:p14="http://schemas.microsoft.com/office/powerpoint/2010/main" val="111850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61322-3D22-496A-923A-414B001E65F5}"/>
              </a:ext>
            </a:extLst>
          </p:cNvPr>
          <p:cNvSpPr>
            <a:spLocks noGrp="1"/>
          </p:cNvSpPr>
          <p:nvPr>
            <p:ph type="title"/>
          </p:nvPr>
        </p:nvSpPr>
        <p:spPr/>
        <p:txBody>
          <a:bodyPr/>
          <a:lstStyle/>
          <a:p>
            <a:r>
              <a:rPr lang="en-GB" dirty="0"/>
              <a:t>BEAR Time</a:t>
            </a:r>
          </a:p>
        </p:txBody>
      </p:sp>
      <p:sp>
        <p:nvSpPr>
          <p:cNvPr id="3" name="Content Placeholder 2">
            <a:extLst>
              <a:ext uri="{FF2B5EF4-FFF2-40B4-BE49-F238E27FC236}">
                <a16:creationId xmlns:a16="http://schemas.microsoft.com/office/drawing/2014/main" id="{85271BA7-0DB7-4045-AE57-F548EC8A7A22}"/>
              </a:ext>
            </a:extLst>
          </p:cNvPr>
          <p:cNvSpPr>
            <a:spLocks noGrp="1"/>
          </p:cNvSpPr>
          <p:nvPr>
            <p:ph idx="1"/>
          </p:nvPr>
        </p:nvSpPr>
        <p:spPr>
          <a:xfrm>
            <a:off x="677334" y="1270000"/>
            <a:ext cx="3073031" cy="4978400"/>
          </a:xfrm>
        </p:spPr>
        <p:txBody>
          <a:bodyPr/>
          <a:lstStyle/>
          <a:p>
            <a:r>
              <a:rPr lang="en-GB" dirty="0"/>
              <a:t>These can be found at the back of your child’s home reading record book. Please encourage your child to focus on the specific skill for the week by asking questions and leaving a comment on how they have progressed.</a:t>
            </a:r>
          </a:p>
          <a:p>
            <a:r>
              <a:rPr lang="en-GB" dirty="0"/>
              <a:t>Please see the handout for example questions you could ask your child.</a:t>
            </a:r>
          </a:p>
        </p:txBody>
      </p:sp>
      <p:pic>
        <p:nvPicPr>
          <p:cNvPr id="4" name="Picture 3">
            <a:extLst>
              <a:ext uri="{FF2B5EF4-FFF2-40B4-BE49-F238E27FC236}">
                <a16:creationId xmlns:a16="http://schemas.microsoft.com/office/drawing/2014/main" id="{CD5BF2A3-9F96-4D45-A7C3-67C4E2765909}"/>
              </a:ext>
            </a:extLst>
          </p:cNvPr>
          <p:cNvPicPr>
            <a:picLocks noChangeAspect="1"/>
          </p:cNvPicPr>
          <p:nvPr/>
        </p:nvPicPr>
        <p:blipFill>
          <a:blip r:embed="rId2"/>
          <a:stretch>
            <a:fillRect/>
          </a:stretch>
        </p:blipFill>
        <p:spPr>
          <a:xfrm>
            <a:off x="3997601" y="302091"/>
            <a:ext cx="4086225" cy="6448205"/>
          </a:xfrm>
          <a:prstGeom prst="rect">
            <a:avLst/>
          </a:prstGeom>
        </p:spPr>
      </p:pic>
    </p:spTree>
    <p:extLst>
      <p:ext uri="{BB962C8B-B14F-4D97-AF65-F5344CB8AC3E}">
        <p14:creationId xmlns:p14="http://schemas.microsoft.com/office/powerpoint/2010/main" val="817275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61322-3D22-496A-923A-414B001E65F5}"/>
              </a:ext>
            </a:extLst>
          </p:cNvPr>
          <p:cNvSpPr>
            <a:spLocks noGrp="1"/>
          </p:cNvSpPr>
          <p:nvPr>
            <p:ph type="title"/>
          </p:nvPr>
        </p:nvSpPr>
        <p:spPr>
          <a:xfrm>
            <a:off x="677334" y="201442"/>
            <a:ext cx="8596668" cy="1320800"/>
          </a:xfrm>
        </p:spPr>
        <p:txBody>
          <a:bodyPr/>
          <a:lstStyle/>
          <a:p>
            <a:r>
              <a:rPr lang="en-GB" dirty="0"/>
              <a:t>BEAR Time</a:t>
            </a:r>
          </a:p>
        </p:txBody>
      </p:sp>
      <p:sp>
        <p:nvSpPr>
          <p:cNvPr id="3" name="Content Placeholder 2">
            <a:extLst>
              <a:ext uri="{FF2B5EF4-FFF2-40B4-BE49-F238E27FC236}">
                <a16:creationId xmlns:a16="http://schemas.microsoft.com/office/drawing/2014/main" id="{85271BA7-0DB7-4045-AE57-F548EC8A7A22}"/>
              </a:ext>
            </a:extLst>
          </p:cNvPr>
          <p:cNvSpPr>
            <a:spLocks noGrp="1"/>
          </p:cNvSpPr>
          <p:nvPr>
            <p:ph idx="1"/>
          </p:nvPr>
        </p:nvSpPr>
        <p:spPr>
          <a:xfrm>
            <a:off x="677334" y="895626"/>
            <a:ext cx="8837727" cy="2533374"/>
          </a:xfrm>
        </p:spPr>
        <p:txBody>
          <a:bodyPr/>
          <a:lstStyle/>
          <a:p>
            <a:r>
              <a:rPr lang="en-GB" dirty="0"/>
              <a:t>Your child’s group will read with the teacher one day a week in a guided reading session. The day will be written at the front of your child’s reading record book.</a:t>
            </a:r>
          </a:p>
          <a:p>
            <a:r>
              <a:rPr lang="en-GB" dirty="0"/>
              <a:t>During this session, the group will focus on and work towards one of the reading expectations for their year group. </a:t>
            </a:r>
          </a:p>
        </p:txBody>
      </p:sp>
      <p:pic>
        <p:nvPicPr>
          <p:cNvPr id="5" name="Picture 4">
            <a:extLst>
              <a:ext uri="{FF2B5EF4-FFF2-40B4-BE49-F238E27FC236}">
                <a16:creationId xmlns:a16="http://schemas.microsoft.com/office/drawing/2014/main" id="{303A5CB9-FE13-45D5-93CE-39B8D4C0DC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0903" y="2208643"/>
            <a:ext cx="7521461" cy="4649358"/>
          </a:xfrm>
          <a:prstGeom prst="rect">
            <a:avLst/>
          </a:prstGeom>
        </p:spPr>
      </p:pic>
    </p:spTree>
    <p:extLst>
      <p:ext uri="{BB962C8B-B14F-4D97-AF65-F5344CB8AC3E}">
        <p14:creationId xmlns:p14="http://schemas.microsoft.com/office/powerpoint/2010/main" val="4280097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61322-3D22-496A-923A-414B001E65F5}"/>
              </a:ext>
            </a:extLst>
          </p:cNvPr>
          <p:cNvSpPr>
            <a:spLocks noGrp="1"/>
          </p:cNvSpPr>
          <p:nvPr>
            <p:ph type="title"/>
          </p:nvPr>
        </p:nvSpPr>
        <p:spPr/>
        <p:txBody>
          <a:bodyPr/>
          <a:lstStyle/>
          <a:p>
            <a:r>
              <a:rPr lang="en-GB" dirty="0"/>
              <a:t>BEAR Time</a:t>
            </a:r>
          </a:p>
        </p:txBody>
      </p:sp>
      <p:pic>
        <p:nvPicPr>
          <p:cNvPr id="7" name="Picture 6">
            <a:extLst>
              <a:ext uri="{FF2B5EF4-FFF2-40B4-BE49-F238E27FC236}">
                <a16:creationId xmlns:a16="http://schemas.microsoft.com/office/drawing/2014/main" id="{20E0C52F-E165-4AF9-B5FD-C3B168A534A6}"/>
              </a:ext>
            </a:extLst>
          </p:cNvPr>
          <p:cNvPicPr>
            <a:picLocks noChangeAspect="1"/>
          </p:cNvPicPr>
          <p:nvPr/>
        </p:nvPicPr>
        <p:blipFill>
          <a:blip r:embed="rId2"/>
          <a:stretch>
            <a:fillRect/>
          </a:stretch>
        </p:blipFill>
        <p:spPr>
          <a:xfrm>
            <a:off x="730342" y="1166191"/>
            <a:ext cx="7896031" cy="5483700"/>
          </a:xfrm>
          <a:prstGeom prst="rect">
            <a:avLst/>
          </a:prstGeom>
        </p:spPr>
      </p:pic>
    </p:spTree>
    <p:extLst>
      <p:ext uri="{BB962C8B-B14F-4D97-AF65-F5344CB8AC3E}">
        <p14:creationId xmlns:p14="http://schemas.microsoft.com/office/powerpoint/2010/main" val="1750442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25281" y="75054"/>
            <a:ext cx="4686958" cy="6666939"/>
          </a:xfrm>
          <a:prstGeom prst="roundRect">
            <a:avLst/>
          </a:prstGeom>
          <a:solidFill>
            <a:schemeClr val="accent6">
              <a:lumMod val="20000"/>
              <a:lumOff val="8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46" dirty="0"/>
          </a:p>
        </p:txBody>
      </p:sp>
      <p:sp>
        <p:nvSpPr>
          <p:cNvPr id="13" name="Rectangle 12"/>
          <p:cNvSpPr/>
          <p:nvPr/>
        </p:nvSpPr>
        <p:spPr>
          <a:xfrm rot="10800000" flipV="1">
            <a:off x="4743645" y="284629"/>
            <a:ext cx="4309341" cy="6199063"/>
          </a:xfrm>
          <a:prstGeom prst="rect">
            <a:avLst/>
          </a:prstGeom>
          <a:noFill/>
        </p:spPr>
        <p:txBody>
          <a:bodyPr wrap="square" lIns="63305" tIns="31652" rIns="63305" bIns="31652">
            <a:spAutoFit/>
          </a:bodyPr>
          <a:lstStyle/>
          <a:p>
            <a:pPr algn="ctr"/>
            <a:r>
              <a:rPr lang="en-GB" sz="3738" dirty="0">
                <a:ln w="0"/>
                <a:effectLst>
                  <a:outerShdw blurRad="38100" dist="19050" dir="2700000" algn="tl" rotWithShape="0">
                    <a:schemeClr val="dk1">
                      <a:alpha val="40000"/>
                    </a:schemeClr>
                  </a:outerShdw>
                </a:effectLst>
              </a:rPr>
              <a:t>KS2 English Reading Test Framework</a:t>
            </a:r>
          </a:p>
          <a:p>
            <a:endParaRPr lang="en-GB" sz="1246" dirty="0">
              <a:ln w="0"/>
              <a:effectLst>
                <a:outerShdw blurRad="38100" dist="19050" dir="2700000" algn="tl" rotWithShape="0">
                  <a:schemeClr val="dk1">
                    <a:alpha val="40000"/>
                  </a:schemeClr>
                </a:outerShdw>
              </a:effectLst>
            </a:endParaRPr>
          </a:p>
          <a:p>
            <a:r>
              <a:rPr lang="en-GB" sz="1246" dirty="0"/>
              <a:t>Pupils working at the expected standard are able to: </a:t>
            </a:r>
          </a:p>
          <a:p>
            <a:r>
              <a:rPr lang="en-GB" sz="1246" dirty="0"/>
              <a:t>• show an understanding of the meaning of vocabulary in context (2a) </a:t>
            </a:r>
          </a:p>
          <a:p>
            <a:r>
              <a:rPr lang="en-GB" sz="1246" dirty="0"/>
              <a:t>• retrieve key details and quotations from fiction and non-fiction to demonstrate understanding of character, events and information (2b) </a:t>
            </a:r>
          </a:p>
          <a:p>
            <a:r>
              <a:rPr lang="en-GB" sz="1246" dirty="0"/>
              <a:t>• provide developed explanations for key information and events and for characters’ actions and motivations (2b) </a:t>
            </a:r>
          </a:p>
          <a:p>
            <a:r>
              <a:rPr lang="en-GB" sz="1246" dirty="0"/>
              <a:t>• accurately and selectively summarise main ideas, events, characters and information in fiction and non-fiction texts (2c)</a:t>
            </a:r>
          </a:p>
          <a:p>
            <a:r>
              <a:rPr lang="en-GB" sz="1246" dirty="0"/>
              <a:t>• make developed inferences drawing on evidence from the text (2d) </a:t>
            </a:r>
          </a:p>
          <a:p>
            <a:r>
              <a:rPr lang="en-GB" sz="1246" dirty="0"/>
              <a:t>• explain and justify inferences, providing evidence from the text to support reasoning (2d)</a:t>
            </a:r>
          </a:p>
          <a:p>
            <a:r>
              <a:rPr lang="en-GB" sz="1246" dirty="0"/>
              <a:t>• make developed predictions that are securely rooted in the text (2e)</a:t>
            </a:r>
          </a:p>
          <a:p>
            <a:r>
              <a:rPr lang="en-GB" sz="1246" dirty="0"/>
              <a:t>• identify / explain how information in non-fiction is related and contributes to meaning as a whole (2f)</a:t>
            </a:r>
          </a:p>
          <a:p>
            <a:r>
              <a:rPr lang="en-GB" sz="1246" dirty="0"/>
              <a:t>• identify / explain how the sequence of events in narrative fiction contributes to meaning as a whole (2f) </a:t>
            </a:r>
          </a:p>
          <a:p>
            <a:r>
              <a:rPr lang="en-GB" sz="1246" dirty="0"/>
              <a:t>• identify / explain how the choice of language enhances the meaning of texts (2g) </a:t>
            </a:r>
          </a:p>
          <a:p>
            <a:r>
              <a:rPr lang="en-GB" sz="1246" dirty="0"/>
              <a:t>• make accurate and appropriate comparisons within texts (2h)</a:t>
            </a:r>
            <a:endParaRPr lang="en-GB" sz="1246" dirty="0">
              <a:ln w="0"/>
              <a:effectLst>
                <a:outerShdw blurRad="38100" dist="19050" dir="2700000" algn="tl" rotWithShape="0">
                  <a:schemeClr val="dk1">
                    <a:alpha val="40000"/>
                  </a:schemeClr>
                </a:outerShdw>
              </a:effectLst>
            </a:endParaRPr>
          </a:p>
        </p:txBody>
      </p:sp>
      <p:sp>
        <p:nvSpPr>
          <p:cNvPr id="2" name="TextBox 1"/>
          <p:cNvSpPr txBox="1"/>
          <p:nvPr/>
        </p:nvSpPr>
        <p:spPr>
          <a:xfrm>
            <a:off x="-3224579" y="2472837"/>
            <a:ext cx="184731" cy="284052"/>
          </a:xfrm>
          <a:prstGeom prst="rect">
            <a:avLst/>
          </a:prstGeom>
          <a:noFill/>
        </p:spPr>
        <p:txBody>
          <a:bodyPr wrap="none" rtlCol="0">
            <a:spAutoFit/>
          </a:bodyPr>
          <a:lstStyle/>
          <a:p>
            <a:endParaRPr lang="en-GB" sz="1246"/>
          </a:p>
        </p:txBody>
      </p:sp>
      <p:sp>
        <p:nvSpPr>
          <p:cNvPr id="5" name="Content Placeholder 2">
            <a:extLst>
              <a:ext uri="{FF2B5EF4-FFF2-40B4-BE49-F238E27FC236}">
                <a16:creationId xmlns:a16="http://schemas.microsoft.com/office/drawing/2014/main" id="{B88E1538-3CC9-4941-A0D6-51BEE8EDEFA9}"/>
              </a:ext>
            </a:extLst>
          </p:cNvPr>
          <p:cNvSpPr>
            <a:spLocks noGrp="1"/>
          </p:cNvSpPr>
          <p:nvPr>
            <p:ph idx="1"/>
          </p:nvPr>
        </p:nvSpPr>
        <p:spPr>
          <a:xfrm>
            <a:off x="131424" y="839814"/>
            <a:ext cx="4393857" cy="5178371"/>
          </a:xfrm>
        </p:spPr>
        <p:txBody>
          <a:bodyPr/>
          <a:lstStyle/>
          <a:p>
            <a:r>
              <a:rPr lang="en-GB" dirty="0"/>
              <a:t>The Reading VIPERS target the specific skills pupils need in order to become fluent, avid readers. The VIPERS also prepare pupils for their academic tests (including SATs). It is an invaluable skill for pupils to recognise what the question is asking. By using VIPERS, pupils will be able to spot the skill that is required to answer the question and will boost their confidence and reading ability as a result.</a:t>
            </a:r>
          </a:p>
          <a:p>
            <a:r>
              <a:rPr lang="en-GB" dirty="0"/>
              <a:t>Thank you for your ongoing support with your child’s reading. </a:t>
            </a:r>
          </a:p>
          <a:p>
            <a:r>
              <a:rPr lang="en-GB" dirty="0"/>
              <a:t>Any questions?</a:t>
            </a:r>
          </a:p>
        </p:txBody>
      </p:sp>
    </p:spTree>
    <p:extLst>
      <p:ext uri="{BB962C8B-B14F-4D97-AF65-F5344CB8AC3E}">
        <p14:creationId xmlns:p14="http://schemas.microsoft.com/office/powerpoint/2010/main" val="296063233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45</TotalTime>
  <Words>514</Words>
  <Application>Microsoft Office PowerPoint</Application>
  <PresentationFormat>Widescreen</PresentationFormat>
  <Paragraphs>42</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Trebuchet MS</vt:lpstr>
      <vt:lpstr>Wingdings 3</vt:lpstr>
      <vt:lpstr>Facet</vt:lpstr>
      <vt:lpstr>How do we teach Reading at Our Lady of Grace?</vt:lpstr>
      <vt:lpstr>BEAR Time</vt:lpstr>
      <vt:lpstr>PowerPoint Presentation</vt:lpstr>
      <vt:lpstr>BEAR Time</vt:lpstr>
      <vt:lpstr>BEAR Time</vt:lpstr>
      <vt:lpstr>BEAR Time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we teach Reading at Our Lady of Grace?</dc:title>
  <dc:creator>Gray, Heather</dc:creator>
  <cp:lastModifiedBy>Gray, Heather </cp:lastModifiedBy>
  <cp:revision>6</cp:revision>
  <dcterms:created xsi:type="dcterms:W3CDTF">2023-01-24T08:43:36Z</dcterms:created>
  <dcterms:modified xsi:type="dcterms:W3CDTF">2023-01-24T09:29:12Z</dcterms:modified>
</cp:coreProperties>
</file>