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9" r:id="rId2"/>
  </p:sldMasterIdLst>
  <p:notesMasterIdLst>
    <p:notesMasterId r:id="rId34"/>
  </p:notesMasterIdLst>
  <p:handoutMasterIdLst>
    <p:handoutMasterId r:id="rId35"/>
  </p:handoutMasterIdLst>
  <p:sldIdLst>
    <p:sldId id="263" r:id="rId3"/>
    <p:sldId id="298" r:id="rId4"/>
    <p:sldId id="288" r:id="rId5"/>
    <p:sldId id="289" r:id="rId6"/>
    <p:sldId id="297" r:id="rId7"/>
    <p:sldId id="284" r:id="rId8"/>
    <p:sldId id="269" r:id="rId9"/>
    <p:sldId id="270" r:id="rId10"/>
    <p:sldId id="271" r:id="rId11"/>
    <p:sldId id="272" r:id="rId12"/>
    <p:sldId id="273" r:id="rId13"/>
    <p:sldId id="274" r:id="rId14"/>
    <p:sldId id="275" r:id="rId15"/>
    <p:sldId id="258" r:id="rId16"/>
    <p:sldId id="264" r:id="rId17"/>
    <p:sldId id="299" r:id="rId18"/>
    <p:sldId id="300" r:id="rId19"/>
    <p:sldId id="301" r:id="rId20"/>
    <p:sldId id="276" r:id="rId21"/>
    <p:sldId id="302" r:id="rId22"/>
    <p:sldId id="281" r:id="rId23"/>
    <p:sldId id="282" r:id="rId24"/>
    <p:sldId id="283" r:id="rId25"/>
    <p:sldId id="303" r:id="rId26"/>
    <p:sldId id="287" r:id="rId27"/>
    <p:sldId id="305" r:id="rId28"/>
    <p:sldId id="306" r:id="rId29"/>
    <p:sldId id="261" r:id="rId30"/>
    <p:sldId id="290" r:id="rId31"/>
    <p:sldId id="292" r:id="rId32"/>
    <p:sldId id="285" r:id="rId33"/>
  </p:sldIdLst>
  <p:sldSz cx="9144000" cy="6858000" type="screen4x3"/>
  <p:notesSz cx="6797675" cy="9926638"/>
  <p:embeddedFontLst>
    <p:embeddedFont>
      <p:font typeface="Calibri" panose="020F0502020204030204" pitchFamily="34" charset="0"/>
      <p:regular r:id="rId36"/>
      <p:bold r:id="rId37"/>
      <p:italic r:id="rId38"/>
      <p:boldItalic r:id="rId39"/>
    </p:embeddedFont>
    <p:embeddedFont>
      <p:font typeface="Sassoon Infant Rg" panose="02000503030000020003" charset="0"/>
      <p:regular r:id="rId40"/>
      <p:bold r:id="rId41"/>
    </p:embeddedFont>
    <p:embeddedFont>
      <p:font typeface="Tahoma" panose="020B0604030504040204" pitchFamily="34" charset="0"/>
      <p:regular r:id="rId42"/>
      <p:bold r:id="rId43"/>
    </p:embeddedFont>
    <p:embeddedFont>
      <p:font typeface="Tuffy" panose="020B0603060100000000" charset="0"/>
      <p:regular r:id="rId44"/>
      <p:bold r:id="rId45"/>
      <p:italic r:id="rId46"/>
      <p:boldItalic r:id="rId47"/>
    </p:embeddedFont>
    <p:embeddedFont>
      <p:font typeface="Tuffy-TTF" panose="020B0603060100000000" charset="0"/>
      <p:regular r:id="rId48"/>
      <p:bold r:id="rId49"/>
      <p:italic r:id="rId50"/>
      <p:boldItalic r:id="rId51"/>
    </p:embeddedFont>
    <p:embeddedFont>
      <p:font typeface="Twinkl" panose="02000000000000000000" pitchFamily="2" charset="0"/>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DCFF6"/>
    <a:srgbClr val="8EC140"/>
    <a:srgbClr val="87BD31"/>
    <a:srgbClr val="F08115"/>
    <a:srgbClr val="F0864A"/>
    <a:srgbClr val="699327"/>
    <a:srgbClr val="A673AE"/>
    <a:srgbClr val="8D358B"/>
    <a:srgbClr val="006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90047" autoAdjust="0"/>
  </p:normalViewPr>
  <p:slideViewPr>
    <p:cSldViewPr snapToGrid="0" showGuides="1">
      <p:cViewPr varScale="1">
        <p:scale>
          <a:sx n="65" d="100"/>
          <a:sy n="65" d="100"/>
        </p:scale>
        <p:origin x="135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B34F151-63AC-41CE-96F5-7702E930870C}" type="datetimeFigureOut">
              <a:rPr lang="en-GB" smtClean="0"/>
              <a:t>23/01/2023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02C5D1-7818-41B5-ABAD-5E4B38A5388F}" type="datetimeFigureOut">
              <a:rPr lang="en-GB" smtClean="0"/>
              <a:t>23/01/2023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a:p>
        </p:txBody>
      </p:sp>
    </p:spTree>
    <p:extLst>
      <p:ext uri="{BB962C8B-B14F-4D97-AF65-F5344CB8AC3E}">
        <p14:creationId xmlns:p14="http://schemas.microsoft.com/office/powerpoint/2010/main" val="245221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CE5ECDC-BEA1-7B74-E34B-515FDAFE5C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B8924E6-EA65-32FE-9331-DFA79D6EE3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7DFF14D4-CF34-0B36-AA24-0BF66AE1CC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1ADF91-A379-4F1D-8669-95BC1003C19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D0F0AF7-CAAF-EA71-281A-60D7EAD079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BDED91C9-A710-B4FC-3048-9722DFB4E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latin typeface="Tuffy-TTF" pitchFamily="34" charset="0"/>
              </a:rPr>
              <a:t>It can be interesting to see how many ways there are to spell other sounds – try ‘igh’, ‘ee’ or ‘ow’.</a:t>
            </a:r>
          </a:p>
          <a:p>
            <a:pPr eaLnBrk="1" hangingPunct="1">
              <a:spcBef>
                <a:spcPct val="0"/>
              </a:spcBef>
            </a:pPr>
            <a:endParaRPr lang="en-GB" altLang="en-US">
              <a:latin typeface="Tuffy-TTF" pitchFamily="34" charset="0"/>
            </a:endParaRPr>
          </a:p>
          <a:p>
            <a:pPr eaLnBrk="1" hangingPunct="1">
              <a:spcBef>
                <a:spcPct val="0"/>
              </a:spcBef>
            </a:pPr>
            <a:r>
              <a:rPr lang="en-GB" altLang="en-US">
                <a:latin typeface="Tuffy-TTF" pitchFamily="34" charset="0"/>
              </a:rPr>
              <a:t>A fun way to learn blending with young children is to talk to them in segmented words, for example ‘Please g – e – t’ the ‘m – i – l – k’ out of the ‘f – r – i – dge’.</a:t>
            </a:r>
          </a:p>
          <a:p>
            <a:pPr eaLnBrk="1" hangingPunct="1">
              <a:spcBef>
                <a:spcPct val="0"/>
              </a:spcBef>
            </a:pPr>
            <a:endParaRPr lang="en-GB" altLang="en-US">
              <a:latin typeface="Tuffy-TTF" pitchFamily="34" charset="0"/>
            </a:endParaRPr>
          </a:p>
          <a:p>
            <a:pPr eaLnBrk="1" hangingPunct="1">
              <a:spcBef>
                <a:spcPct val="0"/>
              </a:spcBef>
            </a:pPr>
            <a:r>
              <a:rPr lang="en-GB" altLang="en-US">
                <a:latin typeface="Tuffy-TTF" pitchFamily="34" charset="0"/>
              </a:rPr>
              <a:t>When children begin to segment to spell they will often use the wrong spelling of phonemes, for example ‘I luv yoo’ or ‘Migh naym is…’. This is not a problem, as the key skill at this stage is that they can hear the sounds in the words and have a go at writing them down.</a:t>
            </a:r>
          </a:p>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E663316A-9E21-5B8D-3956-FF14BA5BF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6BC4A1-019D-422B-A49F-D0D6E886688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2F3FD66-1F14-C3BA-EEF9-E62B49FF60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87DAAA3-BD85-1663-60C5-98442D1823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latin typeface="Tuffy-TTF" pitchFamily="34" charset="0"/>
              </a:rPr>
              <a:t>Typically, children begin to develop the listening skills essential to phonics in their preschool years. Some children begin to learn letter sounds at preschool but most children will begin their main phonics learning once they start their reception year at primary school (age 4-5). This teaching continues through year 1 (age 5-6) and into year 2 (age 6-7) until the child is a confident and fluent reader.</a:t>
            </a:r>
          </a:p>
          <a:p>
            <a:pPr eaLnBrk="1" hangingPunct="1">
              <a:spcBef>
                <a:spcPct val="0"/>
              </a:spcBef>
            </a:pPr>
            <a:endParaRPr lang="en-GB" altLang="en-US"/>
          </a:p>
          <a:p>
            <a:pPr eaLnBrk="1" hangingPunct="1">
              <a:spcBef>
                <a:spcPct val="0"/>
              </a:spcBef>
            </a:pPr>
            <a:r>
              <a:rPr lang="en-GB" altLang="en-US"/>
              <a:t>Once children are fluent readers, the emphasis in reading teaching moves more towards comprehension and analysis skills.</a:t>
            </a:r>
          </a:p>
          <a:p>
            <a:pPr eaLnBrk="1" hangingPunct="1">
              <a:spcBef>
                <a:spcPct val="0"/>
              </a:spcBef>
            </a:pPr>
            <a:endParaRPr lang="en-GB" altLang="en-US"/>
          </a:p>
          <a:p>
            <a:pPr eaLnBrk="1" hangingPunct="1">
              <a:spcBef>
                <a:spcPct val="0"/>
              </a:spcBef>
            </a:pPr>
            <a:r>
              <a:rPr lang="en-GB" altLang="en-US"/>
              <a:t>Book skills include holding books correctly, turning pages right to left, recognising that print represents words, talking about pictures, retelling familiar stories, asking and answering questions about stories and non-fiction texts and treating books with respect.</a:t>
            </a:r>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120DFF7-139D-D5B7-C651-B20BCE3F1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98C247-CB22-47C9-BAE4-8923FF71ABD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55B7662-3D3A-924D-F356-92F6F8A67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735BCED-CD62-4CDA-C3E4-2E51FBA3EB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9C2B7816-A235-4DC9-81D6-229844C68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EB2DC0-B6F4-4C71-BC0B-3E355015BB4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A87050A-B4C6-CBEE-4B24-F506B157D7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4B2872F-DA71-92CB-3C01-12A22C3089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0497B20F-0789-BB78-5FCB-D4BCD5869E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6E951B-7B6B-42A2-AEAC-090517FCF4B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9118E1-344E-E1AB-892C-A1C22A85DF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51FE806-0E54-0F42-BD20-11FD6EB84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764EAA40-E096-C6EE-3BD1-7EC8124F9F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DD9C71-41E4-400B-B0FE-83A93EE9C0D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F17DEAF-20FF-3F00-CA1D-D0EA45F821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2BF6E33-5584-145F-51CD-C30BDA3500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Set 1:</a:t>
            </a:r>
            <a:r>
              <a:rPr lang="en-US" altLang="en-US"/>
              <a:t> s, a, t, p</a:t>
            </a:r>
            <a:br>
              <a:rPr lang="en-US" altLang="en-US"/>
            </a:br>
            <a:r>
              <a:rPr lang="en-US" altLang="en-US" b="1"/>
              <a:t>Set 2:</a:t>
            </a:r>
            <a:r>
              <a:rPr lang="en-US" altLang="en-US"/>
              <a:t> i, n, m, d</a:t>
            </a:r>
            <a:br>
              <a:rPr lang="en-US" altLang="en-US"/>
            </a:br>
            <a:r>
              <a:rPr lang="en-US" altLang="en-US" b="1"/>
              <a:t>Set 3:</a:t>
            </a:r>
            <a:r>
              <a:rPr lang="en-US" altLang="en-US"/>
              <a:t> g, o, c, k</a:t>
            </a:r>
            <a:br>
              <a:rPr lang="en-US" altLang="en-US"/>
            </a:br>
            <a:r>
              <a:rPr lang="en-US" altLang="en-US" b="1"/>
              <a:t>Set 4:</a:t>
            </a:r>
            <a:r>
              <a:rPr lang="en-US" altLang="en-US"/>
              <a:t> ck, e, u, r</a:t>
            </a:r>
            <a:br>
              <a:rPr lang="en-US" altLang="en-US"/>
            </a:br>
            <a:r>
              <a:rPr lang="en-US" altLang="en-US" b="1"/>
              <a:t>Set 5:</a:t>
            </a:r>
            <a:r>
              <a:rPr lang="en-US" altLang="en-US"/>
              <a:t> h, b, f, ff, l, ll, ss</a:t>
            </a:r>
          </a:p>
          <a:p>
            <a:pPr eaLnBrk="1" hangingPunct="1">
              <a:spcBef>
                <a:spcPct val="0"/>
              </a:spcBef>
            </a:pPr>
            <a:endParaRPr lang="en-US" altLang="en-US"/>
          </a:p>
          <a:p>
            <a:pPr eaLnBrk="1" hangingPunct="1">
              <a:spcBef>
                <a:spcPct val="0"/>
              </a:spcBef>
            </a:pPr>
            <a:r>
              <a:rPr lang="en-US" altLang="en-US"/>
              <a:t>Phase 2 usually begins when children start their formal education in reception, though some preschools may also begin to teach letter sounds.</a:t>
            </a:r>
            <a:endParaRPr lang="en-GB" altLang="en-US"/>
          </a:p>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8D3DF508-2A18-70D4-F652-66763F0A3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354E62-B126-435B-8025-95724C827061}"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5B4C617-D09D-EEF3-DF29-3661FE6856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DAAB26C-3792-ABE1-675D-A827F1E3B2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Assessment at the end of a phase will usually involve asking children to name sounds to check that they know all of the Phase 2 sounds before they move on to Phase 3. Teachers may also assess ability to blend sounds to read words.</a:t>
            </a:r>
          </a:p>
          <a:p>
            <a:pPr eaLnBrk="1" hangingPunct="1">
              <a:spcBef>
                <a:spcPct val="0"/>
              </a:spcBef>
            </a:pPr>
            <a:endParaRPr lang="en-GB" altLang="en-US"/>
          </a:p>
        </p:txBody>
      </p:sp>
      <p:sp>
        <p:nvSpPr>
          <p:cNvPr id="25604" name="Slide Number Placeholder 3">
            <a:extLst>
              <a:ext uri="{FF2B5EF4-FFF2-40B4-BE49-F238E27FC236}">
                <a16:creationId xmlns:a16="http://schemas.microsoft.com/office/drawing/2014/main" id="{DDA09559-5505-3693-509F-7AE9626FB3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D11EEB-5F7A-477D-935A-3CA3D6AD81B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B6FC14B-47AB-E2D8-7247-92E8132E6C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1EE6C2D-1885-DEB6-DD40-B94BE8BD1C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Tuffy-TTF" pitchFamily="34" charset="0"/>
              </a:rPr>
              <a:t>Set 6:</a:t>
            </a:r>
            <a:r>
              <a:rPr lang="en-US" altLang="en-US">
                <a:latin typeface="Tuffy-TTF" pitchFamily="34" charset="0"/>
              </a:rPr>
              <a:t> j, v, w, x</a:t>
            </a:r>
            <a:endParaRPr lang="en-US" altLang="en-US" b="1">
              <a:latin typeface="Tuffy-TTF" pitchFamily="34" charset="0"/>
            </a:endParaRPr>
          </a:p>
          <a:p>
            <a:pPr eaLnBrk="1" hangingPunct="1">
              <a:spcBef>
                <a:spcPct val="0"/>
              </a:spcBef>
            </a:pPr>
            <a:r>
              <a:rPr lang="en-US" altLang="en-US" b="1">
                <a:latin typeface="Tuffy-TTF" pitchFamily="34" charset="0"/>
              </a:rPr>
              <a:t>Set 7:</a:t>
            </a:r>
            <a:r>
              <a:rPr lang="en-US" altLang="en-US">
                <a:latin typeface="Tuffy-TTF" pitchFamily="34" charset="0"/>
              </a:rPr>
              <a:t> y, z, zz, qu</a:t>
            </a:r>
            <a:endParaRPr lang="en-US" altLang="en-US" b="1">
              <a:latin typeface="Tuffy-TTF" pitchFamily="34" charset="0"/>
            </a:endParaRPr>
          </a:p>
          <a:p>
            <a:pPr eaLnBrk="1" hangingPunct="1">
              <a:spcBef>
                <a:spcPct val="0"/>
              </a:spcBef>
            </a:pPr>
            <a:r>
              <a:rPr lang="en-US" altLang="en-US" b="1">
                <a:latin typeface="Tuffy-TTF" pitchFamily="34" charset="0"/>
              </a:rPr>
              <a:t>Consonant digraphs:</a:t>
            </a:r>
            <a:r>
              <a:rPr lang="en-US" altLang="en-US">
                <a:latin typeface="Tuffy-TTF" pitchFamily="34" charset="0"/>
              </a:rPr>
              <a:t> ch, sh, th, ng</a:t>
            </a:r>
            <a:endParaRPr lang="en-US" altLang="en-US" b="1">
              <a:latin typeface="Tuffy-TTF" pitchFamily="34" charset="0"/>
            </a:endParaRPr>
          </a:p>
          <a:p>
            <a:pPr eaLnBrk="1" hangingPunct="1">
              <a:spcBef>
                <a:spcPct val="0"/>
              </a:spcBef>
            </a:pPr>
            <a:r>
              <a:rPr lang="en-US" altLang="en-US" b="1">
                <a:latin typeface="Tuffy-TTF" pitchFamily="34" charset="0"/>
              </a:rPr>
              <a:t>Vowel digraphs:</a:t>
            </a:r>
            <a:r>
              <a:rPr lang="en-US" altLang="en-US">
                <a:latin typeface="Tuffy-TTF" pitchFamily="34" charset="0"/>
              </a:rPr>
              <a:t> ai, ee, igh, oa, oo, ar, or, ur, ow, oi, ear, air, ure, er</a:t>
            </a:r>
            <a:endParaRPr lang="en-GB" altLang="en-US">
              <a:latin typeface="Tuffy-TTF" pitchFamily="34" charset="0"/>
            </a:endParaRPr>
          </a:p>
          <a:p>
            <a:pPr eaLnBrk="1" hangingPunct="1">
              <a:spcBef>
                <a:spcPct val="0"/>
              </a:spcBef>
            </a:pPr>
            <a:endParaRPr lang="en-GB" altLang="en-US"/>
          </a:p>
        </p:txBody>
      </p:sp>
      <p:sp>
        <p:nvSpPr>
          <p:cNvPr id="27652" name="Slide Number Placeholder 3">
            <a:extLst>
              <a:ext uri="{FF2B5EF4-FFF2-40B4-BE49-F238E27FC236}">
                <a16:creationId xmlns:a16="http://schemas.microsoft.com/office/drawing/2014/main" id="{07BC7132-A82A-0C0B-45BB-F1190F77E8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FF09FB-1D7B-40ED-8140-93BA34CA4EF1}"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F2A2AA8-35FF-1DF2-2148-15FF7B89E0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F92672F-BB6C-EF41-AE34-178BDDFBF4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Set 6:</a:t>
            </a:r>
            <a:r>
              <a:rPr lang="en-US" altLang="en-US"/>
              <a:t> j, v, w, x</a:t>
            </a:r>
            <a:endParaRPr lang="en-US" altLang="en-US" b="1"/>
          </a:p>
          <a:p>
            <a:pPr eaLnBrk="1" hangingPunct="1">
              <a:spcBef>
                <a:spcPct val="0"/>
              </a:spcBef>
            </a:pPr>
            <a:r>
              <a:rPr lang="en-US" altLang="en-US" b="1"/>
              <a:t>Set 7:</a:t>
            </a:r>
            <a:r>
              <a:rPr lang="en-US" altLang="en-US"/>
              <a:t> y, z, zz, qu</a:t>
            </a:r>
            <a:endParaRPr lang="en-US" altLang="en-US" b="1"/>
          </a:p>
          <a:p>
            <a:pPr eaLnBrk="1" hangingPunct="1">
              <a:spcBef>
                <a:spcPct val="0"/>
              </a:spcBef>
            </a:pPr>
            <a:r>
              <a:rPr lang="en-US" altLang="en-US" b="1"/>
              <a:t>Consonant digraphs:</a:t>
            </a:r>
            <a:r>
              <a:rPr lang="en-US" altLang="en-US"/>
              <a:t> ch, sh, th, ng</a:t>
            </a:r>
            <a:endParaRPr lang="en-US" altLang="en-US" b="1"/>
          </a:p>
          <a:p>
            <a:pPr eaLnBrk="1" hangingPunct="1">
              <a:spcBef>
                <a:spcPct val="0"/>
              </a:spcBef>
            </a:pPr>
            <a:r>
              <a:rPr lang="en-US" altLang="en-US" b="1"/>
              <a:t>Vowel digraphs:</a:t>
            </a:r>
            <a:r>
              <a:rPr lang="en-US" altLang="en-US"/>
              <a:t> ai, ee, igh, oa, oo, ar, or, ur, ow, oi, ear, air, ure, er</a:t>
            </a:r>
            <a:endParaRPr lang="en-GB" altLang="en-US"/>
          </a:p>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2A6CC61F-FC69-5E40-BF6D-6C7BF109C3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949EF8-4A12-4AC2-98BE-402C77501C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Review the National Curriculum aims</a:t>
            </a:r>
            <a:r>
              <a:rPr lang="en-GB" baseline="0" dirty="0">
                <a:latin typeface="Twinkl" pitchFamily="2" charset="0"/>
              </a:rPr>
              <a:t> for year 1, highlighting the importance of motivating children to read both at school and at home. Highlight some methods of supporting parents with motivating children to want to read. You may wish to mention the use of a reading reward chart to help children to get in good reading habits. Ensure that parent and carers also understand that a number of the skills needed will be developed by hearing adults read to them, not just necessarily by reading texts themselves. Discuss the impact of reading texts to children at a higher level than they can read for themselves in order to develop their vocabulary and understanding.</a:t>
            </a:r>
            <a:endParaRPr lang="en-GB" dirty="0">
              <a:latin typeface="Twinkl" pitchFamily="2"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163054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B1B0ACE-C95D-A2C6-E10E-7CEF722FD6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221005D-8003-3C5E-C853-1138B41FF6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5844" name="Slide Number Placeholder 3">
            <a:extLst>
              <a:ext uri="{FF2B5EF4-FFF2-40B4-BE49-F238E27FC236}">
                <a16:creationId xmlns:a16="http://schemas.microsoft.com/office/drawing/2014/main" id="{11AF5B27-649B-F7E6-96D4-2C507D4819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47E447-B766-471D-99F5-9816AB07C92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16E89EF-2409-14CB-E98B-604D01A718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3EA39F9-6EE1-DD7F-A0AF-5375AA91E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Children will be taught new graphemes and alternative graphemes for the sounds they already know.  They will begin to learn to choose the appropriate grapheme when spelling.  The children will be automatically decoding a large number of words for reading by this point.</a:t>
            </a:r>
            <a:endParaRPr lang="en-GB" altLang="en-US"/>
          </a:p>
          <a:p>
            <a:pPr eaLnBrk="1" hangingPunct="1">
              <a:spcBef>
                <a:spcPct val="0"/>
              </a:spcBef>
            </a:pPr>
            <a:endParaRPr lang="en-GB" altLang="en-US"/>
          </a:p>
        </p:txBody>
      </p:sp>
      <p:sp>
        <p:nvSpPr>
          <p:cNvPr id="37892" name="Slide Number Placeholder 3">
            <a:extLst>
              <a:ext uri="{FF2B5EF4-FFF2-40B4-BE49-F238E27FC236}">
                <a16:creationId xmlns:a16="http://schemas.microsoft.com/office/drawing/2014/main" id="{850BECD1-3CCB-E3EC-E2C2-E7D5588E23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E3D09-C467-4D89-9010-5C64662D0E9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B4DC214-C237-9B57-D8AB-4332D2CFA8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2A2205F-9C7A-CEA3-20AF-0FB0D6F51E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Pupils who have achieved the expected standard at the end of year 1 will have experience of decoding all of the types of words that appear in the year 1 phonics screening check. They will know the correct grapheme to go with most sounds and be able to blend phonemes in words in the screening check. </a:t>
            </a:r>
          </a:p>
          <a:p>
            <a:pPr eaLnBrk="1" hangingPunct="1">
              <a:spcBef>
                <a:spcPct val="0"/>
              </a:spcBef>
            </a:pPr>
            <a:r>
              <a:rPr lang="en-GB" altLang="en-US"/>
              <a:t> </a:t>
            </a:r>
          </a:p>
          <a:p>
            <a:pPr eaLnBrk="1" hangingPunct="1">
              <a:spcBef>
                <a:spcPct val="0"/>
              </a:spcBef>
            </a:pPr>
            <a:r>
              <a:rPr lang="en-GB" altLang="en-US"/>
              <a:t>‘Nonsense’ words or ‘alien’ words are designed to test pure phonic ability rather than knowledge of words. Examples might include ‘baf’, ‘gip’, ‘leet’, ‘stoof’.</a:t>
            </a:r>
          </a:p>
          <a:p>
            <a:pPr eaLnBrk="1" hangingPunct="1">
              <a:spcBef>
                <a:spcPct val="0"/>
              </a:spcBef>
            </a:pPr>
            <a:endParaRPr lang="en-GB" altLang="en-US"/>
          </a:p>
          <a:p>
            <a:pPr eaLnBrk="1" hangingPunct="1">
              <a:spcBef>
                <a:spcPct val="0"/>
              </a:spcBef>
            </a:pPr>
            <a:r>
              <a:rPr lang="en-GB" altLang="en-US">
                <a:latin typeface="Twinkl" panose="02000000000000000000" pitchFamily="2" charset="0"/>
              </a:rPr>
              <a:t>For more information about the format of the phonics check, see Twinkl’s ‘Year 1 Phonics Screening Check’ Powerpoint.</a:t>
            </a:r>
            <a:endParaRPr lang="en-US" altLang="en-US">
              <a:latin typeface="Twinkl" panose="02000000000000000000" pitchFamily="2" charset="0"/>
            </a:endParaRPr>
          </a:p>
          <a:p>
            <a:pPr eaLnBrk="1" hangingPunct="1">
              <a:spcBef>
                <a:spcPct val="0"/>
              </a:spcBef>
            </a:pPr>
            <a:endParaRPr lang="en-GB" altLang="en-US"/>
          </a:p>
        </p:txBody>
      </p:sp>
      <p:sp>
        <p:nvSpPr>
          <p:cNvPr id="39940" name="Slide Number Placeholder 3">
            <a:extLst>
              <a:ext uri="{FF2B5EF4-FFF2-40B4-BE49-F238E27FC236}">
                <a16:creationId xmlns:a16="http://schemas.microsoft.com/office/drawing/2014/main" id="{47BFAD58-4EC4-CB10-D588-094EC0B13E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B44280-21F5-4961-A06E-ECB7E0AFFFF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43633C2-FFC4-0CC5-B557-1306336AC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3BF5B90-0499-77AB-5A03-619E0AC5D3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uffy-TTF" pitchFamily="34" charset="0"/>
              </a:rPr>
              <a:t>In Phase 6, children will be reading longer and less familiar texts independently and fluently. It is crucial that, at this point, children are now reading to learn and reading for </a:t>
            </a:r>
            <a:r>
              <a:rPr lang="en-US" altLang="en-US" b="1">
                <a:latin typeface="Tuffy-TTF" pitchFamily="34" charset="0"/>
              </a:rPr>
              <a:t>pleasure</a:t>
            </a:r>
            <a:r>
              <a:rPr lang="en-US" altLang="en-US">
                <a:latin typeface="Tuffy-TTF" pitchFamily="34" charset="0"/>
              </a:rPr>
              <a:t>.</a:t>
            </a:r>
          </a:p>
          <a:p>
            <a:pPr eaLnBrk="1" hangingPunct="1">
              <a:spcBef>
                <a:spcPct val="0"/>
              </a:spcBef>
            </a:pPr>
            <a:r>
              <a:rPr lang="en-US" altLang="en-US">
                <a:latin typeface="Tuffy-TTF" pitchFamily="34" charset="0"/>
              </a:rPr>
              <a:t>Children should be able to read the 300 high-frequency words.  At this point, it is important that comprehension strategies are developed so that children clarify meaning, ask and answer questions about the texts that they are reading, construct mental images during reading and summarise what they have read.</a:t>
            </a:r>
          </a:p>
          <a:p>
            <a:pPr eaLnBrk="1" hangingPunct="1">
              <a:spcBef>
                <a:spcPct val="0"/>
              </a:spcBef>
            </a:pPr>
            <a:r>
              <a:rPr lang="en-US" altLang="en-US">
                <a:latin typeface="Tuffy-TTF" pitchFamily="34" charset="0"/>
              </a:rPr>
              <a:t>In spelling, children are introduced to the adding of suffixes and how to spell longer words.  Throughout the phase, children are encouraged to develop strategies for learning spellings. </a:t>
            </a:r>
            <a:endParaRPr lang="en-GB" altLang="en-US">
              <a:latin typeface="Tuffy-TTF" pitchFamily="34" charset="0"/>
            </a:endParaRPr>
          </a:p>
          <a:p>
            <a:pPr eaLnBrk="1" hangingPunct="1">
              <a:spcBef>
                <a:spcPct val="0"/>
              </a:spcBef>
            </a:pPr>
            <a:endParaRPr lang="en-GB" altLang="en-US"/>
          </a:p>
        </p:txBody>
      </p:sp>
      <p:sp>
        <p:nvSpPr>
          <p:cNvPr id="43012" name="Slide Number Placeholder 3">
            <a:extLst>
              <a:ext uri="{FF2B5EF4-FFF2-40B4-BE49-F238E27FC236}">
                <a16:creationId xmlns:a16="http://schemas.microsoft.com/office/drawing/2014/main" id="{6471202E-C5BA-FA7C-3474-8C13AD218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CF0644-A420-4E88-A707-20DBB2CCF02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42E5528-11C0-02C5-08C5-F8A28FA709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D2EE5AA-78C1-0522-281A-3F64C80DC0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5060" name="Slide Number Placeholder 3">
            <a:extLst>
              <a:ext uri="{FF2B5EF4-FFF2-40B4-BE49-F238E27FC236}">
                <a16:creationId xmlns:a16="http://schemas.microsoft.com/office/drawing/2014/main" id="{86287C78-C439-D5AA-95A9-195CC22FDE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anose="02000000000000000000" pitchFamily="2" charset="0"/>
              </a:defRPr>
            </a:lvl1pPr>
            <a:lvl2pPr marL="742950" indent="-285750">
              <a:defRPr>
                <a:solidFill>
                  <a:schemeClr val="tx1"/>
                </a:solidFill>
                <a:latin typeface="Twinkl" panose="02000000000000000000" pitchFamily="2" charset="0"/>
              </a:defRPr>
            </a:lvl2pPr>
            <a:lvl3pPr marL="1143000" indent="-228600">
              <a:defRPr>
                <a:solidFill>
                  <a:schemeClr val="tx1"/>
                </a:solidFill>
                <a:latin typeface="Twinkl" panose="02000000000000000000" pitchFamily="2" charset="0"/>
              </a:defRPr>
            </a:lvl3pPr>
            <a:lvl4pPr marL="1600200" indent="-228600">
              <a:defRPr>
                <a:solidFill>
                  <a:schemeClr val="tx1"/>
                </a:solidFill>
                <a:latin typeface="Twinkl" panose="02000000000000000000" pitchFamily="2" charset="0"/>
              </a:defRPr>
            </a:lvl4pPr>
            <a:lvl5pPr marL="2057400" indent="-228600">
              <a:defRPr>
                <a:solidFill>
                  <a:schemeClr val="tx1"/>
                </a:solidFill>
                <a:latin typeface="Twinkl" panose="02000000000000000000" pitchFamily="2" charset="0"/>
              </a:defRPr>
            </a:lvl5pPr>
            <a:lvl6pPr marL="2514600" indent="-228600" eaLnBrk="0" fontAlgn="base" hangingPunct="0">
              <a:spcBef>
                <a:spcPct val="0"/>
              </a:spcBef>
              <a:spcAft>
                <a:spcPct val="0"/>
              </a:spcAft>
              <a:defRPr>
                <a:solidFill>
                  <a:schemeClr val="tx1"/>
                </a:solidFill>
                <a:latin typeface="Twinkl" panose="02000000000000000000" pitchFamily="2" charset="0"/>
              </a:defRPr>
            </a:lvl6pPr>
            <a:lvl7pPr marL="2971800" indent="-228600" eaLnBrk="0" fontAlgn="base" hangingPunct="0">
              <a:spcBef>
                <a:spcPct val="0"/>
              </a:spcBef>
              <a:spcAft>
                <a:spcPct val="0"/>
              </a:spcAft>
              <a:defRPr>
                <a:solidFill>
                  <a:schemeClr val="tx1"/>
                </a:solidFill>
                <a:latin typeface="Twinkl" panose="02000000000000000000" pitchFamily="2" charset="0"/>
              </a:defRPr>
            </a:lvl7pPr>
            <a:lvl8pPr marL="3429000" indent="-228600" eaLnBrk="0" fontAlgn="base" hangingPunct="0">
              <a:spcBef>
                <a:spcPct val="0"/>
              </a:spcBef>
              <a:spcAft>
                <a:spcPct val="0"/>
              </a:spcAft>
              <a:defRPr>
                <a:solidFill>
                  <a:schemeClr val="tx1"/>
                </a:solidFill>
                <a:latin typeface="Twinkl" panose="02000000000000000000" pitchFamily="2" charset="0"/>
              </a:defRPr>
            </a:lvl8pPr>
            <a:lvl9pPr marL="3886200" indent="-228600" eaLnBrk="0" fontAlgn="base" hangingPunct="0">
              <a:spcBef>
                <a:spcPct val="0"/>
              </a:spcBef>
              <a:spcAft>
                <a:spcPct val="0"/>
              </a:spcAft>
              <a:defRPr>
                <a:solidFill>
                  <a:schemeClr val="tx1"/>
                </a:solidFill>
                <a:latin typeface="Twinkl" panose="02000000000000000000"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B4EA71-A04B-4DC1-BB6E-A849DE5BC73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31</a:t>
            </a:fld>
            <a:endParaRPr lang="en-GB"/>
          </a:p>
        </p:txBody>
      </p:sp>
    </p:spTree>
    <p:extLst>
      <p:ext uri="{BB962C8B-B14F-4D97-AF65-F5344CB8AC3E}">
        <p14:creationId xmlns:p14="http://schemas.microsoft.com/office/powerpoint/2010/main" val="260644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Cover</a:t>
            </a:r>
            <a:r>
              <a:rPr lang="en-GB" baseline="0" dirty="0">
                <a:latin typeface="Twinkl" pitchFamily="2" charset="0"/>
              </a:rPr>
              <a:t> some initial ideas about how parents can support the National Curriculum aims highlighted on the previous slide.</a:t>
            </a:r>
            <a:br>
              <a:rPr lang="en-GB" baseline="0" dirty="0">
                <a:latin typeface="Twinkl" pitchFamily="2" charset="0"/>
              </a:rPr>
            </a:br>
            <a:r>
              <a:rPr lang="en-GB" baseline="0" dirty="0">
                <a:latin typeface="Twinkl" pitchFamily="2" charset="0"/>
              </a:rPr>
              <a:t>These ideas are also included in the </a:t>
            </a:r>
            <a:r>
              <a:rPr lang="en-GB" b="1" baseline="0" dirty="0">
                <a:latin typeface="Twinkl" pitchFamily="2" charset="0"/>
              </a:rPr>
              <a:t>Reading with Your Year 1 Child Parent Advice Booklet.</a:t>
            </a:r>
            <a:endParaRPr lang="en-GB" b="1" dirty="0">
              <a:latin typeface="Twinkl" pitchFamily="2"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383795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Share the </a:t>
            </a:r>
            <a:r>
              <a:rPr lang="en-GB" b="1" baseline="0" dirty="0"/>
              <a:t>Year 1 Common Exception Words </a:t>
            </a:r>
            <a:r>
              <a:rPr lang="en-GB" baseline="0" dirty="0"/>
              <a:t>handout and explain that pupils need to be able to read and spell these words by the end of the year.</a:t>
            </a:r>
            <a:endParaRPr lang="en-GB" dirty="0"/>
          </a:p>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66191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Share the </a:t>
            </a:r>
            <a:r>
              <a:rPr lang="en-GB" b="1" baseline="0" dirty="0"/>
              <a:t>Year 2 Common Exception Words </a:t>
            </a:r>
            <a:r>
              <a:rPr lang="en-GB" baseline="0" dirty="0"/>
              <a:t>handout and explain that pupils need to be able to read and spell these words by the end of the year.</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65654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parents and carers to the Year 2 SATs using the Totally </a:t>
            </a:r>
            <a:r>
              <a:rPr lang="en-GB" baseline="0" dirty="0" err="1"/>
              <a:t>Pawsome</a:t>
            </a:r>
            <a:r>
              <a:rPr lang="en-GB" baseline="0" dirty="0"/>
              <a:t> Gang to cover each content domain.</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35535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234524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347821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Share</a:t>
            </a:r>
            <a:r>
              <a:rPr lang="en-GB" baseline="0" dirty="0"/>
              <a:t> some simple games and ideas that families can do together at home to inspire a culture of reading.</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13</a:t>
            </a:fld>
            <a:endParaRPr lang="en-GB"/>
          </a:p>
        </p:txBody>
      </p:sp>
    </p:spTree>
    <p:extLst>
      <p:ext uri="{BB962C8B-B14F-4D97-AF65-F5344CB8AC3E}">
        <p14:creationId xmlns:p14="http://schemas.microsoft.com/office/powerpoint/2010/main" val="187793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F0FCFE69-ECA1-FD60-10C2-2D6920F608D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ounded Rectangle 7">
            <a:extLst>
              <a:ext uri="{FF2B5EF4-FFF2-40B4-BE49-F238E27FC236}">
                <a16:creationId xmlns:a16="http://schemas.microsoft.com/office/drawing/2014/main" id="{74FDA587-2CB1-9A97-DEDA-3C0E8D9EB895}"/>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A5E80BA7-4DE0-22EE-C8DC-75D92F5D7DC9}"/>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5" name="Title 1">
            <a:extLst>
              <a:ext uri="{FF2B5EF4-FFF2-40B4-BE49-F238E27FC236}">
                <a16:creationId xmlns:a16="http://schemas.microsoft.com/office/drawing/2014/main" id="{87B5DA10-A642-AEDD-3AEB-6FB2949DE71D}"/>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6" name="Content Placeholder 15">
            <a:extLst>
              <a:ext uri="{FF2B5EF4-FFF2-40B4-BE49-F238E27FC236}">
                <a16:creationId xmlns:a16="http://schemas.microsoft.com/office/drawing/2014/main" id="{53525CBB-E33C-7C63-F6C6-BB8D4BF2C9DD}"/>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1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6785B9E-450C-0207-5790-FDB6B197AAC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13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62BF523-CF31-A1FA-387F-2097197D46B5}"/>
              </a:ext>
            </a:extLst>
          </p:cNvPr>
          <p:cNvSpPr>
            <a:spLocks noGrp="1"/>
          </p:cNvSpPr>
          <p:nvPr>
            <p:ph type="dt" sz="half" idx="10"/>
          </p:nvPr>
        </p:nvSpPr>
        <p:spPr>
          <a:xfrm>
            <a:off x="0" y="0"/>
            <a:ext cx="0" cy="0"/>
          </a:xfrm>
        </p:spPr>
        <p:txBody>
          <a:bodyPr/>
          <a:lstStyle>
            <a:lvl1pPr>
              <a:defRPr>
                <a:latin typeface="Twinkl" panose="020B0604020202020204" charset="0"/>
              </a:defRPr>
            </a:lvl1pPr>
          </a:lstStyle>
          <a:p>
            <a:pPr>
              <a:defRPr/>
            </a:pPr>
            <a:endParaRPr lang="en-GB"/>
          </a:p>
        </p:txBody>
      </p:sp>
      <p:sp>
        <p:nvSpPr>
          <p:cNvPr id="4" name="Footer Placeholder 4">
            <a:extLst>
              <a:ext uri="{FF2B5EF4-FFF2-40B4-BE49-F238E27FC236}">
                <a16:creationId xmlns:a16="http://schemas.microsoft.com/office/drawing/2014/main" id="{863CC065-B1A9-35B3-13CB-AD139B922BD9}"/>
              </a:ext>
            </a:extLst>
          </p:cNvPr>
          <p:cNvSpPr>
            <a:spLocks noGrp="1"/>
          </p:cNvSpPr>
          <p:nvPr>
            <p:ph type="ftr" sz="quarter" idx="11"/>
          </p:nvPr>
        </p:nvSpPr>
        <p:spPr>
          <a:xfrm>
            <a:off x="0" y="0"/>
            <a:ext cx="0" cy="0"/>
          </a:xfrm>
        </p:spPr>
        <p:txBody>
          <a:bodyPr/>
          <a:lstStyle>
            <a:lvl1pPr>
              <a:defRPr>
                <a:latin typeface="Twinkl" panose="020B0604020202020204" charset="0"/>
              </a:defRPr>
            </a:lvl1pPr>
          </a:lstStyle>
          <a:p>
            <a:pPr>
              <a:defRPr/>
            </a:pPr>
            <a:endParaRPr lang="en-GB"/>
          </a:p>
        </p:txBody>
      </p:sp>
      <p:sp>
        <p:nvSpPr>
          <p:cNvPr id="5" name="Slide Number Placeholder 5">
            <a:extLst>
              <a:ext uri="{FF2B5EF4-FFF2-40B4-BE49-F238E27FC236}">
                <a16:creationId xmlns:a16="http://schemas.microsoft.com/office/drawing/2014/main" id="{A3250AA2-2BE3-9FA4-EC4B-6D381C3862FF}"/>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86192380-8D99-42CC-8BDD-C6F5EA714E14}" type="slidenum">
              <a:rPr lang="en-GB" altLang="en-US"/>
              <a:pPr/>
              <a:t>‹#›</a:t>
            </a:fld>
            <a:endParaRPr lang="en-GB" altLang="en-US"/>
          </a:p>
        </p:txBody>
      </p:sp>
    </p:spTree>
    <p:extLst>
      <p:ext uri="{BB962C8B-B14F-4D97-AF65-F5344CB8AC3E}">
        <p14:creationId xmlns:p14="http://schemas.microsoft.com/office/powerpoint/2010/main" val="218342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ACE096F-A7A2-A5E2-F365-3A6F71448762}"/>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1EBB2368-1799-C4B1-1B59-03814AEE0B1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DAFD310-3C7A-C340-683E-7FE345E17229}"/>
              </a:ext>
            </a:extLst>
          </p:cNvPr>
          <p:cNvSpPr>
            <a:spLocks noGrp="1"/>
          </p:cNvSpPr>
          <p:nvPr>
            <p:ph type="sldNum" sz="quarter" idx="12"/>
          </p:nvPr>
        </p:nvSpPr>
        <p:spPr/>
        <p:txBody>
          <a:bodyPr/>
          <a:lstStyle>
            <a:lvl1pPr>
              <a:defRPr/>
            </a:lvl1pPr>
          </a:lstStyle>
          <a:p>
            <a:fld id="{92CE4C56-C844-485F-A9AD-0DA2D3C6D325}" type="slidenum">
              <a:rPr lang="en-GB" altLang="en-US"/>
              <a:pPr/>
              <a:t>‹#›</a:t>
            </a:fld>
            <a:endParaRPr lang="en-GB" altLang="en-US"/>
          </a:p>
        </p:txBody>
      </p:sp>
    </p:spTree>
    <p:extLst>
      <p:ext uri="{BB962C8B-B14F-4D97-AF65-F5344CB8AC3E}">
        <p14:creationId xmlns:p14="http://schemas.microsoft.com/office/powerpoint/2010/main" val="38072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6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7616D64-F514-8825-BAC2-4D9B9177C30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62937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BA418D0E-DA37-7768-1FD5-4B5E1108E08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4005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43554E-2BA0-17CA-0107-5084D6CB174C}"/>
              </a:ext>
            </a:extLst>
          </p:cNvPr>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BB8D7B-C335-B174-DC04-2A948BC3DE54}"/>
              </a:ext>
            </a:extLst>
          </p:cNvPr>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27097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F9CB68-32E4-D504-9F6D-9F74D9CFA426}"/>
              </a:ext>
            </a:extLst>
          </p:cNvPr>
          <p:cNvSpPr/>
          <p:nvPr/>
        </p:nvSpPr>
        <p:spPr>
          <a:xfrm>
            <a:off x="1083365" y="815009"/>
            <a:ext cx="7345018" cy="1113182"/>
          </a:xfrm>
          <a:prstGeom prst="rect">
            <a:avLst/>
          </a:prstGeom>
          <a:solidFill>
            <a:srgbClr val="8EC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Reading in Year 1 and 2</a:t>
            </a:r>
          </a:p>
        </p:txBody>
      </p:sp>
      <p:sp>
        <p:nvSpPr>
          <p:cNvPr id="3" name="Rectangle 2">
            <a:extLst>
              <a:ext uri="{FF2B5EF4-FFF2-40B4-BE49-F238E27FC236}">
                <a16:creationId xmlns:a16="http://schemas.microsoft.com/office/drawing/2014/main" id="{0D178C88-705A-BAFE-91E7-6A6F317B6D4E}"/>
              </a:ext>
            </a:extLst>
          </p:cNvPr>
          <p:cNvSpPr/>
          <p:nvPr/>
        </p:nvSpPr>
        <p:spPr>
          <a:xfrm>
            <a:off x="3975652" y="5436704"/>
            <a:ext cx="1103244"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2537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Every Day</a:t>
            </a:r>
          </a:p>
        </p:txBody>
      </p:sp>
      <p:sp>
        <p:nvSpPr>
          <p:cNvPr id="8" name="Content Placeholder 6"/>
          <p:cNvSpPr txBox="1">
            <a:spLocks/>
          </p:cNvSpPr>
          <p:nvPr/>
        </p:nvSpPr>
        <p:spPr>
          <a:xfrm>
            <a:off x="457198" y="1473201"/>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uffy" panose="020B0603060100000000" pitchFamily="34" charset="0"/>
                <a:ea typeface="Tuffy" panose="020B0603060100000000" pitchFamily="34" charset="0"/>
              </a:rPr>
              <a:t>Reading </a:t>
            </a:r>
            <a:r>
              <a:rPr lang="en-GB" sz="2000" b="1" dirty="0">
                <a:solidFill>
                  <a:srgbClr val="F08115"/>
                </a:solidFill>
                <a:latin typeface="Tuffy" panose="020B0603060100000000" pitchFamily="34" charset="0"/>
                <a:ea typeface="Tuffy" panose="020B0603060100000000" pitchFamily="34" charset="0"/>
              </a:rPr>
              <a:t>to</a:t>
            </a:r>
            <a:r>
              <a:rPr lang="en-GB" sz="2000" dirty="0">
                <a:latin typeface="Tuffy" panose="020B0603060100000000" pitchFamily="34" charset="0"/>
                <a:ea typeface="Tuffy" panose="020B0603060100000000" pitchFamily="34" charset="0"/>
              </a:rPr>
              <a:t> your child every day is just as important as hearing your child read to you.</a:t>
            </a:r>
          </a:p>
        </p:txBody>
      </p:sp>
      <p:grpSp>
        <p:nvGrpSpPr>
          <p:cNvPr id="4" name="Group 3"/>
          <p:cNvGrpSpPr/>
          <p:nvPr/>
        </p:nvGrpSpPr>
        <p:grpSpPr>
          <a:xfrm>
            <a:off x="4946824" y="2031588"/>
            <a:ext cx="3589600" cy="4247291"/>
            <a:chOff x="4946824" y="2031588"/>
            <a:chExt cx="3589600" cy="4247291"/>
          </a:xfrm>
        </p:grpSpPr>
        <p:sp>
          <p:nvSpPr>
            <p:cNvPr id="3" name="Oval 2"/>
            <p:cNvSpPr/>
            <p:nvPr/>
          </p:nvSpPr>
          <p:spPr>
            <a:xfrm>
              <a:off x="5387610" y="3130065"/>
              <a:ext cx="3148814" cy="3148814"/>
            </a:xfrm>
            <a:prstGeom prst="ellips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grpSp>
          <p:nvGrpSpPr>
            <p:cNvPr id="9" name="Group 8"/>
            <p:cNvGrpSpPr/>
            <p:nvPr/>
          </p:nvGrpSpPr>
          <p:grpSpPr>
            <a:xfrm>
              <a:off x="4946824" y="2031588"/>
              <a:ext cx="3404697" cy="4067746"/>
              <a:chOff x="6209212" y="1093307"/>
              <a:chExt cx="1950720" cy="2330614"/>
            </a:xfrm>
          </p:grpSpPr>
          <p:sp>
            <p:nvSpPr>
              <p:cNvPr id="10" name="Oval 9"/>
              <p:cNvSpPr/>
              <p:nvPr/>
            </p:nvSpPr>
            <p:spPr>
              <a:xfrm>
                <a:off x="6209212" y="1473201"/>
                <a:ext cx="1950720" cy="1950720"/>
              </a:xfrm>
              <a:prstGeom prst="ellipse">
                <a:avLst/>
              </a:prstGeom>
              <a:blipFill>
                <a:blip r:embed="rId2" cstate="print">
                  <a:extLst>
                    <a:ext uri="{28A0092B-C50C-407E-A947-70E740481C1C}">
                      <a14:useLocalDpi xmlns:a14="http://schemas.microsoft.com/office/drawing/2010/main" val="0"/>
                    </a:ext>
                  </a:extLst>
                </a:blip>
                <a:stretch>
                  <a:fillRect/>
                </a:stretch>
              </a:blipFill>
              <a:ln w="38100">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sp>
            <p:nvSpPr>
              <p:cNvPr id="13" name="Oval 12"/>
              <p:cNvSpPr/>
              <p:nvPr/>
            </p:nvSpPr>
            <p:spPr>
              <a:xfrm>
                <a:off x="6461760" y="2865120"/>
                <a:ext cx="1454331" cy="313509"/>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760" y="1093307"/>
                <a:ext cx="1506582" cy="2019686"/>
              </a:xfrm>
              <a:prstGeom prst="rect">
                <a:avLst/>
              </a:prstGeom>
            </p:spPr>
          </p:pic>
        </p:grpSp>
      </p:grpSp>
      <p:sp>
        <p:nvSpPr>
          <p:cNvPr id="22" name="Rectangle 21"/>
          <p:cNvSpPr/>
          <p:nvPr/>
        </p:nvSpPr>
        <p:spPr>
          <a:xfrm>
            <a:off x="435432" y="2353800"/>
            <a:ext cx="4572355" cy="132610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44000"/>
            <a:r>
              <a:rPr lang="en-GB" dirty="0">
                <a:latin typeface="Tuffy" panose="020B0603060100000000" pitchFamily="34" charset="0"/>
                <a:ea typeface="Tuffy" panose="020B0603060100000000" pitchFamily="34" charset="0"/>
              </a:rPr>
              <a:t>Reading to your child will help your child to develop their understanding of what they hear. It can also inspire them to want to read for themselves.</a:t>
            </a:r>
          </a:p>
        </p:txBody>
      </p:sp>
      <p:sp>
        <p:nvSpPr>
          <p:cNvPr id="23" name="Content Placeholder 6"/>
          <p:cNvSpPr txBox="1">
            <a:spLocks/>
          </p:cNvSpPr>
          <p:nvPr/>
        </p:nvSpPr>
        <p:spPr>
          <a:xfrm>
            <a:off x="457198" y="3889670"/>
            <a:ext cx="4328548" cy="213923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uffy" panose="020B0603060100000000" pitchFamily="34" charset="0"/>
                <a:ea typeface="Tuffy" panose="020B0603060100000000" pitchFamily="34" charset="0"/>
              </a:rPr>
              <a:t>Try to read to your child at a higher level than they can read</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by themselves.</a:t>
            </a:r>
          </a:p>
          <a:p>
            <a:r>
              <a:rPr lang="en-GB" sz="2000" dirty="0">
                <a:latin typeface="Tuffy" panose="020B0603060100000000" pitchFamily="34" charset="0"/>
                <a:ea typeface="Tuffy" panose="020B0603060100000000" pitchFamily="34" charset="0"/>
              </a:rPr>
              <a:t>Remember to talk about new words you come across together.</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Why not use a dictionary?</a:t>
            </a:r>
          </a:p>
        </p:txBody>
      </p:sp>
    </p:spTree>
    <p:extLst>
      <p:ext uri="{BB962C8B-B14F-4D97-AF65-F5344CB8AC3E}">
        <p14:creationId xmlns:p14="http://schemas.microsoft.com/office/powerpoint/2010/main" val="18289560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74670" y="2052349"/>
            <a:ext cx="5431126" cy="2849589"/>
            <a:chOff x="1974670" y="2052349"/>
            <a:chExt cx="5431126" cy="2849589"/>
          </a:xfrm>
        </p:grpSpPr>
        <p:sp>
          <p:nvSpPr>
            <p:cNvPr id="3" name="Rectangle 2"/>
            <p:cNvSpPr/>
            <p:nvPr/>
          </p:nvSpPr>
          <p:spPr>
            <a:xfrm>
              <a:off x="2168166" y="2337847"/>
              <a:ext cx="5237630" cy="256409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8166" y="2337847"/>
              <a:ext cx="5237630" cy="24509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457198" y="1473201"/>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 the relevance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of reading while having fun.</a:t>
            </a:r>
          </a:p>
        </p:txBody>
      </p:sp>
      <p:sp>
        <p:nvSpPr>
          <p:cNvPr id="10" name="Content Placeholder 6"/>
          <p:cNvSpPr txBox="1">
            <a:spLocks/>
          </p:cNvSpPr>
          <p:nvPr/>
        </p:nvSpPr>
        <p:spPr>
          <a:xfrm>
            <a:off x="2248741" y="3065422"/>
            <a:ext cx="2868892"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Play board games that include reading. Ask your child to read out the clues.</a:t>
            </a:r>
          </a:p>
        </p:txBody>
      </p:sp>
      <p:grpSp>
        <p:nvGrpSpPr>
          <p:cNvPr id="17" name="Group 16"/>
          <p:cNvGrpSpPr/>
          <p:nvPr/>
        </p:nvGrpSpPr>
        <p:grpSpPr>
          <a:xfrm>
            <a:off x="5183438" y="2811162"/>
            <a:ext cx="2084849" cy="1827491"/>
            <a:chOff x="5183438" y="2811162"/>
            <a:chExt cx="2084849" cy="1827491"/>
          </a:xfrm>
        </p:grpSpPr>
        <p:sp>
          <p:nvSpPr>
            <p:cNvPr id="6" name="Oval 5"/>
            <p:cNvSpPr/>
            <p:nvPr/>
          </p:nvSpPr>
          <p:spPr>
            <a:xfrm>
              <a:off x="5299173" y="2811162"/>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438" y="2898536"/>
              <a:ext cx="2084849" cy="1442711"/>
            </a:xfrm>
            <a:prstGeom prst="rect">
              <a:avLst/>
            </a:prstGeom>
          </p:spPr>
        </p:pic>
      </p:grpSp>
      <p:grpSp>
        <p:nvGrpSpPr>
          <p:cNvPr id="13" name="Group 12">
            <a:extLst>
              <a:ext uri="{FF2B5EF4-FFF2-40B4-BE49-F238E27FC236}">
                <a16:creationId xmlns:a16="http://schemas.microsoft.com/office/drawing/2014/main" id="{33C5FE50-9041-4087-B96A-AED694966AA5}"/>
              </a:ext>
            </a:extLst>
          </p:cNvPr>
          <p:cNvGrpSpPr/>
          <p:nvPr/>
        </p:nvGrpSpPr>
        <p:grpSpPr>
          <a:xfrm>
            <a:off x="6512943" y="4634824"/>
            <a:ext cx="2164330" cy="1672139"/>
            <a:chOff x="1261540" y="5520905"/>
            <a:chExt cx="5089412" cy="3825647"/>
          </a:xfrm>
        </p:grpSpPr>
        <p:pic>
          <p:nvPicPr>
            <p:cNvPr id="14" name="Picture 13">
              <a:extLst>
                <a:ext uri="{FF2B5EF4-FFF2-40B4-BE49-F238E27FC236}">
                  <a16:creationId xmlns:a16="http://schemas.microsoft.com/office/drawing/2014/main" id="{FCBE8C4D-A8AE-490A-A25A-05CBB9546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8" name="Picture 17">
              <a:extLst>
                <a:ext uri="{FF2B5EF4-FFF2-40B4-BE49-F238E27FC236}">
                  <a16:creationId xmlns:a16="http://schemas.microsoft.com/office/drawing/2014/main" id="{2200710B-72A1-4914-9BB9-9A466AAE6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Tree>
    <p:extLst>
      <p:ext uri="{BB962C8B-B14F-4D97-AF65-F5344CB8AC3E}">
        <p14:creationId xmlns:p14="http://schemas.microsoft.com/office/powerpoint/2010/main" val="16716819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457198" y="1473201"/>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 the relevance</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of reading while having fun.</a:t>
            </a:r>
          </a:p>
        </p:txBody>
      </p:sp>
      <p:grpSp>
        <p:nvGrpSpPr>
          <p:cNvPr id="5" name="Group 4"/>
          <p:cNvGrpSpPr/>
          <p:nvPr/>
        </p:nvGrpSpPr>
        <p:grpSpPr>
          <a:xfrm>
            <a:off x="1974670" y="2052349"/>
            <a:ext cx="5431126" cy="2849589"/>
            <a:chOff x="1974670" y="2052349"/>
            <a:chExt cx="5431126" cy="2849589"/>
          </a:xfrm>
        </p:grpSpPr>
        <p:sp>
          <p:nvSpPr>
            <p:cNvPr id="6" name="Rectangle 5"/>
            <p:cNvSpPr/>
            <p:nvPr/>
          </p:nvSpPr>
          <p:spPr>
            <a:xfrm>
              <a:off x="2168166" y="2337847"/>
              <a:ext cx="5237630" cy="256409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8166" y="2337847"/>
              <a:ext cx="5237630" cy="24509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10" name="Content Placeholder 6"/>
          <p:cNvSpPr txBox="1">
            <a:spLocks/>
          </p:cNvSpPr>
          <p:nvPr/>
        </p:nvSpPr>
        <p:spPr>
          <a:xfrm>
            <a:off x="2248741" y="3065422"/>
            <a:ext cx="2868892"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Ask your child to read menus, notices or posters when you are out and about.</a:t>
            </a:r>
          </a:p>
        </p:txBody>
      </p:sp>
      <p:sp>
        <p:nvSpPr>
          <p:cNvPr id="12" name="Oval 11"/>
          <p:cNvSpPr/>
          <p:nvPr/>
        </p:nvSpPr>
        <p:spPr>
          <a:xfrm>
            <a:off x="5299173" y="2811162"/>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1709">
            <a:off x="5669605" y="2950706"/>
            <a:ext cx="1086625" cy="1548400"/>
          </a:xfrm>
          <a:prstGeom prst="rect">
            <a:avLst/>
          </a:prstGeom>
        </p:spPr>
      </p:pic>
      <p:grpSp>
        <p:nvGrpSpPr>
          <p:cNvPr id="11" name="Group 10">
            <a:extLst>
              <a:ext uri="{FF2B5EF4-FFF2-40B4-BE49-F238E27FC236}">
                <a16:creationId xmlns:a16="http://schemas.microsoft.com/office/drawing/2014/main" id="{4B2D6AD2-62F5-416B-8055-22DB06C630CD}"/>
              </a:ext>
            </a:extLst>
          </p:cNvPr>
          <p:cNvGrpSpPr/>
          <p:nvPr/>
        </p:nvGrpSpPr>
        <p:grpSpPr>
          <a:xfrm>
            <a:off x="6512943" y="4634824"/>
            <a:ext cx="2164330" cy="1672139"/>
            <a:chOff x="1261540" y="5520905"/>
            <a:chExt cx="5089412" cy="3825647"/>
          </a:xfrm>
        </p:grpSpPr>
        <p:pic>
          <p:nvPicPr>
            <p:cNvPr id="13" name="Picture 12">
              <a:extLst>
                <a:ext uri="{FF2B5EF4-FFF2-40B4-BE49-F238E27FC236}">
                  <a16:creationId xmlns:a16="http://schemas.microsoft.com/office/drawing/2014/main" id="{AA565AD3-D039-4D87-B0A6-FBF946195E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4" name="Picture 13">
              <a:extLst>
                <a:ext uri="{FF2B5EF4-FFF2-40B4-BE49-F238E27FC236}">
                  <a16:creationId xmlns:a16="http://schemas.microsoft.com/office/drawing/2014/main" id="{9FCF33C8-EA42-4BA4-A368-E0A8D0AFAD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Tree>
    <p:extLst>
      <p:ext uri="{BB962C8B-B14F-4D97-AF65-F5344CB8AC3E}">
        <p14:creationId xmlns:p14="http://schemas.microsoft.com/office/powerpoint/2010/main" val="16745080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Reading Game Ideas</a:t>
            </a:r>
          </a:p>
        </p:txBody>
      </p:sp>
      <p:sp>
        <p:nvSpPr>
          <p:cNvPr id="8" name="Content Placeholder 6"/>
          <p:cNvSpPr txBox="1">
            <a:spLocks/>
          </p:cNvSpPr>
          <p:nvPr/>
        </p:nvSpPr>
        <p:spPr>
          <a:xfrm>
            <a:off x="457198" y="1473201"/>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Playing simple reading games will help your child to see the relevance </a:t>
            </a:r>
            <a:br>
              <a:rPr lang="en-GB" sz="2000" dirty="0">
                <a:latin typeface="Tuffy" panose="020B0603060100000000" pitchFamily="34" charset="0"/>
                <a:ea typeface="Tuffy" panose="020B0603060100000000" pitchFamily="34" charset="0"/>
              </a:rPr>
            </a:br>
            <a:r>
              <a:rPr lang="en-GB" sz="2000" dirty="0">
                <a:latin typeface="Tuffy" panose="020B0603060100000000" pitchFamily="34" charset="0"/>
                <a:ea typeface="Tuffy" panose="020B0603060100000000" pitchFamily="34" charset="0"/>
              </a:rPr>
              <a:t>of reading while having fun.</a:t>
            </a:r>
          </a:p>
        </p:txBody>
      </p:sp>
      <p:grpSp>
        <p:nvGrpSpPr>
          <p:cNvPr id="5" name="Group 4"/>
          <p:cNvGrpSpPr/>
          <p:nvPr/>
        </p:nvGrpSpPr>
        <p:grpSpPr>
          <a:xfrm>
            <a:off x="1974670" y="2052349"/>
            <a:ext cx="5431126" cy="2849589"/>
            <a:chOff x="1974670" y="2052349"/>
            <a:chExt cx="5431126" cy="2849589"/>
          </a:xfrm>
        </p:grpSpPr>
        <p:sp>
          <p:nvSpPr>
            <p:cNvPr id="6" name="Rectangle 5"/>
            <p:cNvSpPr/>
            <p:nvPr/>
          </p:nvSpPr>
          <p:spPr>
            <a:xfrm>
              <a:off x="2168166" y="2337847"/>
              <a:ext cx="5237630" cy="2564091"/>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8166" y="2337847"/>
              <a:ext cx="5237630" cy="245097"/>
            </a:xfrm>
            <a:prstGeom prst="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827">
              <a:off x="1974670" y="2052349"/>
              <a:ext cx="548143" cy="955737"/>
            </a:xfrm>
            <a:prstGeom prst="rect">
              <a:avLst/>
            </a:prstGeom>
          </p:spPr>
        </p:pic>
      </p:grpSp>
      <p:sp>
        <p:nvSpPr>
          <p:cNvPr id="10" name="Content Placeholder 6"/>
          <p:cNvSpPr txBox="1">
            <a:spLocks/>
          </p:cNvSpPr>
          <p:nvPr/>
        </p:nvSpPr>
        <p:spPr>
          <a:xfrm>
            <a:off x="2291360" y="3065422"/>
            <a:ext cx="2868892"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Tuffy" panose="020B0603060100000000" pitchFamily="34" charset="0"/>
                <a:ea typeface="Tuffy" panose="020B0603060100000000" pitchFamily="34" charset="0"/>
              </a:rPr>
              <a:t>Hide notes with words or sentences on around the house.</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Encourage your child to hunt for them and to read the notes that they find.</a:t>
            </a:r>
          </a:p>
        </p:txBody>
      </p:sp>
      <p:grpSp>
        <p:nvGrpSpPr>
          <p:cNvPr id="16" name="Group 15"/>
          <p:cNvGrpSpPr/>
          <p:nvPr/>
        </p:nvGrpSpPr>
        <p:grpSpPr>
          <a:xfrm>
            <a:off x="4786981" y="2507570"/>
            <a:ext cx="2959094" cy="2244407"/>
            <a:chOff x="4786981" y="2507570"/>
            <a:chExt cx="2959094" cy="2244407"/>
          </a:xfrm>
        </p:grpSpPr>
        <p:sp>
          <p:nvSpPr>
            <p:cNvPr id="11" name="Oval 10"/>
            <p:cNvSpPr/>
            <p:nvPr/>
          </p:nvSpPr>
          <p:spPr>
            <a:xfrm>
              <a:off x="5299173" y="2811162"/>
              <a:ext cx="1827491" cy="182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166" y="2507570"/>
              <a:ext cx="2007909" cy="1419824"/>
            </a:xfrm>
            <a:prstGeom prst="rect">
              <a:avLst/>
            </a:prstGeom>
          </p:spPr>
        </p:pic>
        <p:sp>
          <p:nvSpPr>
            <p:cNvPr id="14" name="Content Placeholder 6"/>
            <p:cNvSpPr txBox="1">
              <a:spLocks/>
            </p:cNvSpPr>
            <p:nvPr/>
          </p:nvSpPr>
          <p:spPr>
            <a:xfrm rot="21164438">
              <a:off x="6111108" y="2526321"/>
              <a:ext cx="1321680"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tx1"/>
                  </a:solidFill>
                  <a:latin typeface="Tuffy" panose="020B0603060100000000" pitchFamily="34" charset="0"/>
                  <a:ea typeface="Tuffy" panose="020B0603060100000000" pitchFamily="34" charset="0"/>
                </a:rPr>
                <a:t>What was the best thing about school today?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86981" y="3332153"/>
              <a:ext cx="2072710" cy="1419824"/>
            </a:xfrm>
            <a:prstGeom prst="rect">
              <a:avLst/>
            </a:prstGeom>
          </p:spPr>
        </p:pic>
        <p:sp>
          <p:nvSpPr>
            <p:cNvPr id="15" name="Content Placeholder 6"/>
            <p:cNvSpPr txBox="1">
              <a:spLocks/>
            </p:cNvSpPr>
            <p:nvPr/>
          </p:nvSpPr>
          <p:spPr>
            <a:xfrm rot="361538">
              <a:off x="5382850" y="3350628"/>
              <a:ext cx="1321680" cy="1354038"/>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tx1"/>
                  </a:solidFill>
                  <a:latin typeface="Tuffy" panose="020B0603060100000000" pitchFamily="34" charset="0"/>
                  <a:ea typeface="Tuffy" panose="020B0603060100000000" pitchFamily="34" charset="0"/>
                </a:rPr>
                <a:t>I love playing games.</a:t>
              </a:r>
            </a:p>
          </p:txBody>
        </p:sp>
      </p:grpSp>
      <p:grpSp>
        <p:nvGrpSpPr>
          <p:cNvPr id="17" name="Group 16">
            <a:extLst>
              <a:ext uri="{FF2B5EF4-FFF2-40B4-BE49-F238E27FC236}">
                <a16:creationId xmlns:a16="http://schemas.microsoft.com/office/drawing/2014/main" id="{F9A87F0B-ED45-4F38-B5F5-7029E6FB1E3B}"/>
              </a:ext>
            </a:extLst>
          </p:cNvPr>
          <p:cNvGrpSpPr/>
          <p:nvPr/>
        </p:nvGrpSpPr>
        <p:grpSpPr>
          <a:xfrm>
            <a:off x="6512943" y="4634824"/>
            <a:ext cx="2164330" cy="1672139"/>
            <a:chOff x="1261540" y="5520905"/>
            <a:chExt cx="5089412" cy="3825647"/>
          </a:xfrm>
        </p:grpSpPr>
        <p:pic>
          <p:nvPicPr>
            <p:cNvPr id="18" name="Picture 17">
              <a:extLst>
                <a:ext uri="{FF2B5EF4-FFF2-40B4-BE49-F238E27FC236}">
                  <a16:creationId xmlns:a16="http://schemas.microsoft.com/office/drawing/2014/main" id="{DAC32E6E-0253-4C44-9F1A-BFF582D55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19" name="Picture 18">
              <a:extLst>
                <a:ext uri="{FF2B5EF4-FFF2-40B4-BE49-F238E27FC236}">
                  <a16:creationId xmlns:a16="http://schemas.microsoft.com/office/drawing/2014/main" id="{D9331770-F907-4345-9D8F-5A2E1D4737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Tree>
    <p:extLst>
      <p:ext uri="{BB962C8B-B14F-4D97-AF65-F5344CB8AC3E}">
        <p14:creationId xmlns:p14="http://schemas.microsoft.com/office/powerpoint/2010/main" val="23961471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A21889-CA55-3A8C-95A8-F792D28BF65B}"/>
              </a:ext>
            </a:extLst>
          </p:cNvPr>
          <p:cNvSpPr/>
          <p:nvPr/>
        </p:nvSpPr>
        <p:spPr>
          <a:xfrm>
            <a:off x="457200" y="3329609"/>
            <a:ext cx="2991678" cy="1500808"/>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32718D3-D1AF-2CF5-7697-700BC689B753}"/>
              </a:ext>
            </a:extLst>
          </p:cNvPr>
          <p:cNvSpPr/>
          <p:nvPr/>
        </p:nvSpPr>
        <p:spPr>
          <a:xfrm>
            <a:off x="3846443" y="5396948"/>
            <a:ext cx="1470992" cy="904461"/>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91089DCA-4B7D-4142-8182-34E596C50F2B}"/>
              </a:ext>
            </a:extLst>
          </p:cNvPr>
          <p:cNvSpPr/>
          <p:nvPr/>
        </p:nvSpPr>
        <p:spPr>
          <a:xfrm>
            <a:off x="750888" y="4391025"/>
            <a:ext cx="4156075"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1C1C1C"/>
                </a:solidFill>
                <a:effectLst/>
                <a:uLnTx/>
                <a:uFillTx/>
                <a:latin typeface="Twinkl"/>
                <a:ea typeface="+mn-ea"/>
                <a:cs typeface="+mn-cs"/>
              </a:rPr>
              <a:t>over 100 ways to spell </a:t>
            </a:r>
            <a:r>
              <a:rPr kumimoji="0" lang="en-US"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those</a:t>
            </a:r>
            <a:r>
              <a:rPr kumimoji="0" lang="en-US" altLang="en-US" sz="1800" b="1" i="0" u="none" strike="noStrike" kern="1200" cap="none" spc="0" normalizeH="0" baseline="0" noProof="0" dirty="0">
                <a:ln>
                  <a:noFill/>
                </a:ln>
                <a:solidFill>
                  <a:srgbClr val="1C1C1C"/>
                </a:solidFill>
                <a:effectLst/>
                <a:uLnTx/>
                <a:uFillTx/>
                <a:latin typeface="Twinkl"/>
                <a:ea typeface="+mn-ea"/>
                <a:cs typeface="+mn-cs"/>
              </a:rPr>
              <a:t> sounds</a:t>
            </a:r>
            <a:endParaRPr kumimoji="0" lang="en-GB" sz="1800" b="1" i="0" u="none" strike="noStrike" kern="1200" cap="none" spc="0" normalizeH="0" baseline="0" noProof="0" dirty="0">
              <a:ln>
                <a:noFill/>
              </a:ln>
              <a:solidFill>
                <a:srgbClr val="1C1C1C"/>
              </a:solidFill>
              <a:effectLst/>
              <a:uLnTx/>
              <a:uFillTx/>
              <a:latin typeface="Twinkl"/>
              <a:ea typeface="+mn-ea"/>
              <a:cs typeface="+mn-cs"/>
            </a:endParaRPr>
          </a:p>
        </p:txBody>
      </p:sp>
      <p:sp>
        <p:nvSpPr>
          <p:cNvPr id="18" name="Rectangle: Rounded Corners 17">
            <a:extLst>
              <a:ext uri="{FF2B5EF4-FFF2-40B4-BE49-F238E27FC236}">
                <a16:creationId xmlns:a16="http://schemas.microsoft.com/office/drawing/2014/main" id="{ADD37446-53C5-438F-A0DB-B1D364296D6D}"/>
              </a:ext>
            </a:extLst>
          </p:cNvPr>
          <p:cNvSpPr/>
          <p:nvPr/>
        </p:nvSpPr>
        <p:spPr>
          <a:xfrm>
            <a:off x="750888" y="2251075"/>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26 letters</a:t>
            </a:r>
            <a:endParaRPr kumimoji="0" lang="en-GB"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
        <p:nvSpPr>
          <p:cNvPr id="10244" name="Title 20">
            <a:extLst>
              <a:ext uri="{FF2B5EF4-FFF2-40B4-BE49-F238E27FC236}">
                <a16:creationId xmlns:a16="http://schemas.microsoft.com/office/drawing/2014/main" id="{B308208E-4517-7589-31D0-79FB45825590}"/>
              </a:ext>
            </a:extLst>
          </p:cNvPr>
          <p:cNvSpPr>
            <a:spLocks noGrp="1" noChangeArrowheads="1"/>
          </p:cNvSpPr>
          <p:nvPr>
            <p:ph type="title"/>
          </p:nvPr>
        </p:nvSpPr>
        <p:spPr>
          <a:xfrm>
            <a:off x="457200" y="479425"/>
            <a:ext cx="8220075" cy="993775"/>
          </a:xfrm>
        </p:spPr>
        <p:txBody>
          <a:bodyPr/>
          <a:lstStyle/>
          <a:p>
            <a:pPr eaLnBrk="1" hangingPunct="1"/>
            <a:r>
              <a:rPr lang="en-US" altLang="en-US" sz="3600">
                <a:latin typeface="Tuffy-TTF" pitchFamily="34" charset="0"/>
              </a:rPr>
              <a:t>Did You Know…?</a:t>
            </a:r>
            <a:endParaRPr lang="en-GB" altLang="en-US" sz="3600">
              <a:latin typeface="Tuffy-TTF" pitchFamily="34" charset="0"/>
            </a:endParaRPr>
          </a:p>
        </p:txBody>
      </p:sp>
      <p:sp>
        <p:nvSpPr>
          <p:cNvPr id="10245" name="Rectangle 4">
            <a:extLst>
              <a:ext uri="{FF2B5EF4-FFF2-40B4-BE49-F238E27FC236}">
                <a16:creationId xmlns:a16="http://schemas.microsoft.com/office/drawing/2014/main" id="{91596FCA-4901-CD47-7236-2CD957A2E464}"/>
              </a:ext>
            </a:extLst>
          </p:cNvPr>
          <p:cNvSpPr>
            <a:spLocks noChangeArrowheads="1"/>
          </p:cNvSpPr>
          <p:nvPr/>
        </p:nvSpPr>
        <p:spPr bwMode="auto">
          <a:xfrm>
            <a:off x="755650" y="1514475"/>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1C1C1C"/>
                </a:solidFill>
                <a:effectLst/>
                <a:uLnTx/>
                <a:uFillTx/>
                <a:latin typeface="Tuffy-TTF" pitchFamily="34" charset="0"/>
                <a:ea typeface="+mn-ea"/>
              </a:rPr>
              <a:t>The English language has:</a:t>
            </a:r>
          </a:p>
        </p:txBody>
      </p:sp>
      <p:sp>
        <p:nvSpPr>
          <p:cNvPr id="10246" name="Rectangle 7">
            <a:extLst>
              <a:ext uri="{FF2B5EF4-FFF2-40B4-BE49-F238E27FC236}">
                <a16:creationId xmlns:a16="http://schemas.microsoft.com/office/drawing/2014/main" id="{BCC14400-2009-5C30-FB11-BCE5AB845F41}"/>
              </a:ext>
            </a:extLst>
          </p:cNvPr>
          <p:cNvSpPr>
            <a:spLocks noChangeArrowheads="1"/>
          </p:cNvSpPr>
          <p:nvPr/>
        </p:nvSpPr>
        <p:spPr bwMode="auto">
          <a:xfrm>
            <a:off x="750888" y="5619750"/>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1C1C1C"/>
                </a:solidFill>
                <a:effectLst/>
                <a:uLnTx/>
                <a:uFillTx/>
                <a:latin typeface="Tuffy-TTF" pitchFamily="34" charset="0"/>
                <a:ea typeface="+mn-ea"/>
              </a:rPr>
              <a:t>It is one of the most complex languages to learn to read and spell.</a:t>
            </a:r>
          </a:p>
        </p:txBody>
      </p:sp>
      <p:sp>
        <p:nvSpPr>
          <p:cNvPr id="13" name="Rectangle 12">
            <a:extLst>
              <a:ext uri="{FF2B5EF4-FFF2-40B4-BE49-F238E27FC236}">
                <a16:creationId xmlns:a16="http://schemas.microsoft.com/office/drawing/2014/main" id="{706BE551-6ACC-49B4-88A0-FE483F616A43}"/>
              </a:ext>
            </a:extLst>
          </p:cNvPr>
          <p:cNvSpPr/>
          <p:nvPr/>
        </p:nvSpPr>
        <p:spPr>
          <a:xfrm rot="514971">
            <a:off x="4965700" y="2114550"/>
            <a:ext cx="758825" cy="833438"/>
          </a:xfrm>
          <a:prstGeom prst="rect">
            <a:avLst/>
          </a:prstGeom>
          <a:solidFill>
            <a:srgbClr val="C9085C"/>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Twinkl"/>
                <a:ea typeface="+mn-ea"/>
                <a:cs typeface="+mn-cs"/>
              </a:rPr>
              <a:t>X</a:t>
            </a:r>
            <a:endParaRPr kumimoji="0" lang="en-GB" sz="4000" b="1" i="0" u="none" strike="noStrike" kern="1200" cap="none" spc="0" normalizeH="0" baseline="0" noProof="0" dirty="0">
              <a:ln>
                <a:noFill/>
              </a:ln>
              <a:solidFill>
                <a:prstClr val="white"/>
              </a:solidFill>
              <a:effectLst/>
              <a:uLnTx/>
              <a:uFillTx/>
              <a:latin typeface="Twinkl"/>
              <a:ea typeface="+mn-ea"/>
              <a:cs typeface="+mn-cs"/>
            </a:endParaRPr>
          </a:p>
        </p:txBody>
      </p:sp>
      <p:sp>
        <p:nvSpPr>
          <p:cNvPr id="14" name="Rectangle 13">
            <a:extLst>
              <a:ext uri="{FF2B5EF4-FFF2-40B4-BE49-F238E27FC236}">
                <a16:creationId xmlns:a16="http://schemas.microsoft.com/office/drawing/2014/main" id="{5349C5DD-1829-4455-8817-7AC3C455A037}"/>
              </a:ext>
            </a:extLst>
          </p:cNvPr>
          <p:cNvSpPr/>
          <p:nvPr/>
        </p:nvSpPr>
        <p:spPr>
          <a:xfrm rot="21200583">
            <a:off x="5894388" y="2114550"/>
            <a:ext cx="757237" cy="833438"/>
          </a:xfrm>
          <a:prstGeom prst="rect">
            <a:avLst/>
          </a:prstGeom>
          <a:solidFill>
            <a:srgbClr val="8D358B"/>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Twinkl"/>
                <a:ea typeface="+mn-ea"/>
                <a:cs typeface="+mn-cs"/>
              </a:rPr>
              <a:t>Y</a:t>
            </a:r>
            <a:endParaRPr kumimoji="0" lang="en-GB" sz="4000" b="1" i="0" u="none" strike="noStrike" kern="1200" cap="none" spc="0" normalizeH="0" baseline="0" noProof="0" dirty="0">
              <a:ln>
                <a:noFill/>
              </a:ln>
              <a:solidFill>
                <a:prstClr val="white"/>
              </a:solidFill>
              <a:effectLst/>
              <a:uLnTx/>
              <a:uFillTx/>
              <a:latin typeface="Twinkl"/>
              <a:ea typeface="+mn-ea"/>
              <a:cs typeface="+mn-cs"/>
            </a:endParaRPr>
          </a:p>
        </p:txBody>
      </p:sp>
      <p:sp>
        <p:nvSpPr>
          <p:cNvPr id="15" name="Rectangle 14">
            <a:extLst>
              <a:ext uri="{FF2B5EF4-FFF2-40B4-BE49-F238E27FC236}">
                <a16:creationId xmlns:a16="http://schemas.microsoft.com/office/drawing/2014/main" id="{484C2E2A-4F20-4564-9DD8-C3F227DA08A9}"/>
              </a:ext>
            </a:extLst>
          </p:cNvPr>
          <p:cNvSpPr/>
          <p:nvPr/>
        </p:nvSpPr>
        <p:spPr>
          <a:xfrm rot="385085">
            <a:off x="6838950" y="2114550"/>
            <a:ext cx="758825" cy="833438"/>
          </a:xfrm>
          <a:prstGeom prst="rect">
            <a:avLst/>
          </a:prstGeom>
          <a:solidFill>
            <a:srgbClr val="483681"/>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winkl"/>
                <a:ea typeface="+mn-ea"/>
                <a:cs typeface="+mn-cs"/>
              </a:rPr>
              <a:t>Z</a:t>
            </a:r>
            <a:endParaRPr kumimoji="0" lang="en-GB" sz="4000" b="1" i="0" u="none" strike="noStrike" kern="1200" cap="none" spc="0" normalizeH="0" baseline="0" noProof="0" dirty="0">
              <a:ln>
                <a:noFill/>
              </a:ln>
              <a:solidFill>
                <a:prstClr val="white"/>
              </a:solidFill>
              <a:effectLst/>
              <a:uLnTx/>
              <a:uFillTx/>
              <a:latin typeface="Twinkl"/>
              <a:ea typeface="+mn-ea"/>
              <a:cs typeface="+mn-cs"/>
            </a:endParaRPr>
          </a:p>
        </p:txBody>
      </p:sp>
      <p:pic>
        <p:nvPicPr>
          <p:cNvPr id="10250" name="Picture 3">
            <a:extLst>
              <a:ext uri="{FF2B5EF4-FFF2-40B4-BE49-F238E27FC236}">
                <a16:creationId xmlns:a16="http://schemas.microsoft.com/office/drawing/2014/main" id="{20C158E8-0CF5-A776-AE7B-3847DC122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863" y="4208463"/>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12920C16-9F9F-4D59-B8E0-DB1668350AD2}"/>
              </a:ext>
            </a:extLst>
          </p:cNvPr>
          <p:cNvSpPr/>
          <p:nvPr/>
        </p:nvSpPr>
        <p:spPr>
          <a:xfrm>
            <a:off x="750888" y="3321050"/>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44 sounds</a:t>
            </a:r>
            <a:endParaRPr kumimoji="0" lang="en-GB"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2BC3C144-345A-92C4-AD89-0E4CE2BB9FC1}"/>
              </a:ext>
            </a:extLst>
          </p:cNvPr>
          <p:cNvSpPr>
            <a:spLocks noGrp="1" noChangeArrowheads="1"/>
          </p:cNvSpPr>
          <p:nvPr>
            <p:ph type="title"/>
          </p:nvPr>
        </p:nvSpPr>
        <p:spPr>
          <a:xfrm>
            <a:off x="457200" y="479425"/>
            <a:ext cx="8220075" cy="993775"/>
          </a:xfrm>
        </p:spPr>
        <p:txBody>
          <a:bodyPr/>
          <a:lstStyle/>
          <a:p>
            <a:pPr eaLnBrk="1" hangingPunct="1"/>
            <a:r>
              <a:rPr lang="en-GB" altLang="en-US" sz="3600">
                <a:latin typeface="Tuffy-TTF" pitchFamily="34" charset="0"/>
              </a:rPr>
              <a:t>The Jargon – A Quick Guide</a:t>
            </a:r>
          </a:p>
        </p:txBody>
      </p:sp>
      <p:sp>
        <p:nvSpPr>
          <p:cNvPr id="18" name="Rectangle: Rounded Corners 17">
            <a:extLst>
              <a:ext uri="{FF2B5EF4-FFF2-40B4-BE49-F238E27FC236}">
                <a16:creationId xmlns:a16="http://schemas.microsoft.com/office/drawing/2014/main" id="{B56B1FA5-139D-4922-B215-0383EFD3FB27}"/>
              </a:ext>
            </a:extLst>
          </p:cNvPr>
          <p:cNvSpPr/>
          <p:nvPr/>
        </p:nvSpPr>
        <p:spPr>
          <a:xfrm>
            <a:off x="812800" y="1384300"/>
            <a:ext cx="7632700" cy="1012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483681"/>
                </a:solidFill>
                <a:effectLst/>
                <a:uLnTx/>
                <a:uFillTx/>
                <a:latin typeface="Tuffy-TTF" panose="020B0603060100000000" pitchFamily="34" charset="0"/>
                <a:ea typeface="+mn-ea"/>
                <a:cs typeface="+mn-cs"/>
              </a:rPr>
              <a:t>phonics</a:t>
            </a:r>
            <a:r>
              <a:rPr kumimoji="0" lang="en-GB" altLang="en-US" sz="16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(also known as ‘synthetic phonics’) – The teaching of reading by developing awareness of the sounds in words and the corresponding letters used to represent those sounds</a:t>
            </a:r>
            <a:r>
              <a:rPr kumimoji="0" lang="en-GB" altLang="en-US" sz="1600" b="0" i="0" u="none" strike="noStrike" kern="1200" cap="none" spc="0" normalizeH="0" baseline="0" noProof="0" dirty="0">
                <a:ln>
                  <a:noFill/>
                </a:ln>
                <a:solidFill>
                  <a:prstClr val="white"/>
                </a:solidFill>
                <a:effectLst/>
                <a:uLnTx/>
                <a:uFillTx/>
                <a:latin typeface="Tuffy-TTF" panose="020B0603060100000000" pitchFamily="34" charset="0"/>
                <a:ea typeface="+mn-ea"/>
                <a:cs typeface="+mn-cs"/>
              </a:rPr>
              <a:t>.</a:t>
            </a:r>
            <a:endParaRPr kumimoji="0" lang="en-GB" sz="1600" b="0" i="0" u="none" strike="noStrike" kern="1200" cap="none" spc="0" normalizeH="0" baseline="0" noProof="0" dirty="0">
              <a:ln>
                <a:noFill/>
              </a:ln>
              <a:solidFill>
                <a:prstClr val="white"/>
              </a:solidFill>
              <a:effectLst/>
              <a:uLnTx/>
              <a:uFillTx/>
              <a:latin typeface="Tuffy-TTF" panose="020B0603060100000000" pitchFamily="34" charset="0"/>
              <a:ea typeface="+mn-ea"/>
              <a:cs typeface="+mn-cs"/>
            </a:endParaRPr>
          </a:p>
        </p:txBody>
      </p:sp>
      <p:sp>
        <p:nvSpPr>
          <p:cNvPr id="20" name="Rectangle: Rounded Corners 19">
            <a:extLst>
              <a:ext uri="{FF2B5EF4-FFF2-40B4-BE49-F238E27FC236}">
                <a16:creationId xmlns:a16="http://schemas.microsoft.com/office/drawing/2014/main" id="{83316DE5-7647-4692-85E1-30B4FDC18780}"/>
              </a:ext>
            </a:extLst>
          </p:cNvPr>
          <p:cNvSpPr/>
          <p:nvPr/>
        </p:nvSpPr>
        <p:spPr>
          <a:xfrm>
            <a:off x="812800" y="2489200"/>
            <a:ext cx="7632700" cy="7635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11964A"/>
                </a:solidFill>
                <a:effectLst/>
                <a:uLnTx/>
                <a:uFillTx/>
                <a:latin typeface="Tuffy-TTF" panose="020B0603060100000000" pitchFamily="34" charset="0"/>
                <a:ea typeface="+mn-ea"/>
                <a:cs typeface="+mn-cs"/>
              </a:rPr>
              <a:t>phoneme</a:t>
            </a:r>
            <a:r>
              <a:rPr kumimoji="0" lang="en-GB" altLang="en-US" sz="16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 </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Any one of the 44 sounds which make up words in the English language</a:t>
            </a:r>
            <a:r>
              <a:rPr kumimoji="0" lang="en-GB" altLang="en-US" sz="1600" b="0" i="0" u="none" strike="noStrike" kern="1200" cap="none" spc="0" normalizeH="0" baseline="0" noProof="0" dirty="0">
                <a:ln>
                  <a:noFill/>
                </a:ln>
                <a:solidFill>
                  <a:prstClr val="white"/>
                </a:solidFill>
                <a:effectLst/>
                <a:uLnTx/>
                <a:uFillTx/>
                <a:latin typeface="Tuffy-TTF" panose="020B0603060100000000" pitchFamily="34" charset="0"/>
                <a:ea typeface="+mn-ea"/>
                <a:cs typeface="+mn-cs"/>
              </a:rPr>
              <a:t>.</a:t>
            </a:r>
            <a:endParaRPr kumimoji="0" lang="en-GB" sz="1600" b="0" i="0" u="none" strike="noStrike" kern="1200" cap="none" spc="0" normalizeH="0" baseline="0" noProof="0" dirty="0">
              <a:ln>
                <a:noFill/>
              </a:ln>
              <a:solidFill>
                <a:prstClr val="white"/>
              </a:solidFill>
              <a:effectLst/>
              <a:uLnTx/>
              <a:uFillTx/>
              <a:latin typeface="Tuffy-TTF" panose="020B0603060100000000" pitchFamily="34" charset="0"/>
              <a:ea typeface="+mn-ea"/>
              <a:cs typeface="+mn-cs"/>
            </a:endParaRP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812800" y="3344863"/>
            <a:ext cx="7632700" cy="1057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0079C2"/>
                </a:solidFill>
                <a:effectLst/>
                <a:uLnTx/>
                <a:uFillTx/>
                <a:latin typeface="Tuffy-TTF" panose="020B0603060100000000" pitchFamily="34" charset="0"/>
                <a:ea typeface="+mn-ea"/>
                <a:cs typeface="+mn-cs"/>
              </a:rPr>
              <a:t>grapheme</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 How a phoneme is written down. There can be more than one way to spell a phoneme. For example, the phoneme ‘ay’ is spelt differently in each of the words ‘w</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ay</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‘m</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a</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k</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e</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‘f</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ai</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l’, ‘gr</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ea</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 </a:t>
            </a:r>
            <a:r>
              <a:rPr kumimoji="0" lang="en-GB" altLang="en-US" sz="1600" b="0" i="0" u="none" strike="noStrike" kern="1200" cap="none" spc="0" normalizeH="0" baseline="0" noProof="0" dirty="0">
                <a:ln>
                  <a:noFill/>
                </a:ln>
                <a:solidFill>
                  <a:prstClr val="white"/>
                </a:solidFill>
                <a:effectLst/>
                <a:uLnTx/>
                <a:uFillTx/>
                <a:latin typeface="Tuffy-TTF" panose="020B0603060100000000" pitchFamily="34" charset="0"/>
                <a:ea typeface="+mn-ea"/>
                <a:cs typeface="+mn-cs"/>
              </a:rPr>
              <a:t>‘</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sl</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eigh</a:t>
            </a:r>
            <a:r>
              <a:rPr kumimoji="0" lang="en-GB" altLang="en-US" sz="1600" b="0" i="0" u="none" strike="noStrike" kern="1200" cap="none" spc="0" normalizeH="0" baseline="0" noProof="0" dirty="0">
                <a:ln>
                  <a:noFill/>
                </a:ln>
                <a:solidFill>
                  <a:prstClr val="white"/>
                </a:solidFill>
                <a:effectLst/>
                <a:uLnTx/>
                <a:uFillTx/>
                <a:latin typeface="Tuffy-TTF" panose="020B0603060100000000" pitchFamily="34" charset="0"/>
                <a:ea typeface="+mn-ea"/>
                <a:cs typeface="+mn-cs"/>
              </a:rPr>
              <a:t>’ </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and ‘l</a:t>
            </a:r>
            <a:r>
              <a:rPr kumimoji="0" lang="en-GB" altLang="en-US" sz="1600" b="1" i="0" u="none" strike="noStrike" kern="1200" cap="none" spc="0" normalizeH="0" baseline="0" noProof="0" dirty="0">
                <a:ln>
                  <a:noFill/>
                </a:ln>
                <a:solidFill>
                  <a:srgbClr val="FFC000"/>
                </a:solidFill>
                <a:effectLst/>
                <a:uLnTx/>
                <a:uFillTx/>
                <a:latin typeface="Tuffy-TTF" panose="020B0603060100000000" pitchFamily="34" charset="0"/>
                <a:ea typeface="+mn-ea"/>
                <a:cs typeface="+mn-cs"/>
              </a:rPr>
              <a:t>a</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dy’.</a:t>
            </a:r>
          </a:p>
        </p:txBody>
      </p:sp>
      <p:sp>
        <p:nvSpPr>
          <p:cNvPr id="24" name="Rectangle: Rounded Corners 23">
            <a:extLst>
              <a:ext uri="{FF2B5EF4-FFF2-40B4-BE49-F238E27FC236}">
                <a16:creationId xmlns:a16="http://schemas.microsoft.com/office/drawing/2014/main" id="{8BC49263-D187-4BF2-BAB9-8B0A538AC9AB}"/>
              </a:ext>
            </a:extLst>
          </p:cNvPr>
          <p:cNvSpPr/>
          <p:nvPr/>
        </p:nvSpPr>
        <p:spPr>
          <a:xfrm>
            <a:off x="812800" y="4494213"/>
            <a:ext cx="7632700" cy="820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EC73A8"/>
                </a:solidFill>
                <a:effectLst/>
                <a:uLnTx/>
                <a:uFillTx/>
                <a:latin typeface="Tuffy-TTF" panose="020B0603060100000000" pitchFamily="34" charset="0"/>
                <a:ea typeface="+mn-ea"/>
                <a:cs typeface="+mn-cs"/>
              </a:rPr>
              <a:t>blending</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Putting together the sounds in a word in order to read it, e.g. ‘f – r – o – g, frog’</a:t>
            </a:r>
          </a:p>
        </p:txBody>
      </p:sp>
      <p:sp>
        <p:nvSpPr>
          <p:cNvPr id="25" name="Rectangle: Rounded Corners 24">
            <a:extLst>
              <a:ext uri="{FF2B5EF4-FFF2-40B4-BE49-F238E27FC236}">
                <a16:creationId xmlns:a16="http://schemas.microsoft.com/office/drawing/2014/main" id="{6B13C49A-5C30-4B51-9CCD-6E2815BF7566}"/>
              </a:ext>
            </a:extLst>
          </p:cNvPr>
          <p:cNvSpPr/>
          <p:nvPr/>
        </p:nvSpPr>
        <p:spPr>
          <a:xfrm>
            <a:off x="812800" y="5407025"/>
            <a:ext cx="7632700" cy="819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solidFill>
                  <a:srgbClr val="C9085C"/>
                </a:solidFill>
                <a:effectLst/>
                <a:uLnTx/>
                <a:uFillTx/>
                <a:latin typeface="Tuffy-TTF" panose="020B0603060100000000" pitchFamily="34" charset="0"/>
                <a:ea typeface="+mn-ea"/>
                <a:cs typeface="+mn-cs"/>
              </a:rPr>
              <a:t>segmenting</a:t>
            </a:r>
            <a:r>
              <a:rPr kumimoji="0" lang="en-GB" altLang="en-US" sz="16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 Breaking a word into its constituent sounds in order to spell them, e.g. ‘frog, f – r – o – 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17F3BC56-3D6E-0090-C2C5-5336A53EE3C5}"/>
              </a:ext>
            </a:extLst>
          </p:cNvPr>
          <p:cNvSpPr>
            <a:spLocks noGrp="1" noChangeArrowheads="1"/>
          </p:cNvSpPr>
          <p:nvPr>
            <p:ph type="title"/>
          </p:nvPr>
        </p:nvSpPr>
        <p:spPr>
          <a:xfrm>
            <a:off x="457200" y="479425"/>
            <a:ext cx="8220075" cy="993775"/>
          </a:xfrm>
        </p:spPr>
        <p:txBody>
          <a:bodyPr/>
          <a:lstStyle/>
          <a:p>
            <a:pPr eaLnBrk="1" hangingPunct="1"/>
            <a:r>
              <a:rPr lang="en-GB" altLang="en-US" sz="3600">
                <a:latin typeface="Tuffy-TTF" pitchFamily="34" charset="0"/>
              </a:rPr>
              <a:t>What Is Phonics?</a:t>
            </a: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750888" y="1473200"/>
            <a:ext cx="7632700" cy="41084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Phonics is a method for teaching reading and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It develops phonemic awareness – the ability to hear, recognise and use the sounds within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Learners are also taught the correspondence between sounds and the graphemes (spelling patterns) that represent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Phonics is currently the main way in which children in British primary schools are taught to read in their earliest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will also be taught other skills, such as whole-word recognition (see ‘tricky words’), book skills and a love and enjoyment of reading.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36A3C3A0-C42F-947B-83AE-8C01F1656710}"/>
              </a:ext>
            </a:extLst>
          </p:cNvPr>
          <p:cNvSpPr>
            <a:spLocks noGrp="1" noChangeArrowheads="1"/>
          </p:cNvSpPr>
          <p:nvPr>
            <p:ph type="title"/>
          </p:nvPr>
        </p:nvSpPr>
        <p:spPr>
          <a:xfrm>
            <a:off x="457200" y="479425"/>
            <a:ext cx="8220075" cy="993775"/>
          </a:xfrm>
        </p:spPr>
        <p:txBody>
          <a:bodyPr/>
          <a:lstStyle/>
          <a:p>
            <a:pPr eaLnBrk="1" hangingPunct="1"/>
            <a:r>
              <a:rPr lang="en-GB" altLang="en-US" sz="3600">
                <a:latin typeface="Tuffy-TTF" pitchFamily="34" charset="0"/>
              </a:rPr>
              <a:t>Why Are Children Taught Phonics?</a:t>
            </a: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750888" y="1473200"/>
            <a:ext cx="7632700" cy="41084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Phonics, taught in a structured way, is generally accepted to be the most effective way to teach reading and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learn to hear and recognise sounds in words and spell them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This assists with their confidence, accuracy and fluency.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Phonics should not be taught in isolation — children also need to learn other reading and comprehension skills alongside phonic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3A181750-FD66-E21C-4A0D-CE280DD62D65}"/>
              </a:ext>
            </a:extLst>
          </p:cNvPr>
          <p:cNvSpPr>
            <a:spLocks noGrp="1" noChangeArrowheads="1"/>
          </p:cNvSpPr>
          <p:nvPr>
            <p:ph type="title"/>
          </p:nvPr>
        </p:nvSpPr>
        <p:spPr>
          <a:xfrm>
            <a:off x="457200" y="479425"/>
            <a:ext cx="8220075" cy="993775"/>
          </a:xfrm>
        </p:spPr>
        <p:txBody>
          <a:bodyPr/>
          <a:lstStyle/>
          <a:p>
            <a:pPr eaLnBrk="1" hangingPunct="1"/>
            <a:r>
              <a:rPr lang="en-GB" altLang="en-US" sz="3600">
                <a:latin typeface="Tuffy-TTF" pitchFamily="34" charset="0"/>
              </a:rPr>
              <a:t>The Importance of Listening Skills</a:t>
            </a: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750888" y="1473200"/>
            <a:ext cx="7632700" cy="41084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Phonics learning relies on children being able to hear and distinguish the sounds within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with poor listening and/or attention skills can struggle with phonics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Listening skills begin at birth and there are lots of things that parents and carers can do to support these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are also taught listening and attention skills during their early years education (age 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 first phase of formal phonics education (Phase 1) also focuses on key listening skills. Without these skills, children may struggle to master the next stage of their phonics learning.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F03D-9D7C-C957-3537-D149252B1735}"/>
              </a:ext>
            </a:extLst>
          </p:cNvPr>
          <p:cNvSpPr>
            <a:spLocks noGrp="1"/>
          </p:cNvSpPr>
          <p:nvPr>
            <p:ph type="title"/>
          </p:nvPr>
        </p:nvSpPr>
        <p:spPr/>
        <p:txBody>
          <a:bodyPr>
            <a:normAutofit fontScale="90000"/>
          </a:bodyPr>
          <a:lstStyle/>
          <a:p>
            <a:pPr eaLnBrk="1" fontAlgn="auto" hangingPunct="1">
              <a:spcAft>
                <a:spcPts val="0"/>
              </a:spcAft>
              <a:defRPr/>
            </a:pPr>
            <a:r>
              <a:rPr lang="en-GB" sz="6000" b="1" kern="10" dirty="0">
                <a:ln w="9525">
                  <a:solidFill>
                    <a:srgbClr val="000000"/>
                  </a:solidFill>
                  <a:round/>
                  <a:headEnd/>
                  <a:tailEnd/>
                </a:ln>
                <a:solidFill>
                  <a:schemeClr val="tx2">
                    <a:lumMod val="60000"/>
                    <a:lumOff val="40000"/>
                  </a:schemeClr>
                </a:solidFill>
                <a:latin typeface="+mn-lt"/>
              </a:rPr>
              <a:t>Welcome</a:t>
            </a:r>
            <a:endParaRPr lang="en-GB" sz="6000" dirty="0">
              <a:solidFill>
                <a:schemeClr val="tx2">
                  <a:lumMod val="60000"/>
                  <a:lumOff val="40000"/>
                </a:schemeClr>
              </a:solidFill>
              <a:latin typeface="+mn-lt"/>
            </a:endParaRPr>
          </a:p>
        </p:txBody>
      </p:sp>
      <p:sp>
        <p:nvSpPr>
          <p:cNvPr id="4099" name="TextBox 2">
            <a:extLst>
              <a:ext uri="{FF2B5EF4-FFF2-40B4-BE49-F238E27FC236}">
                <a16:creationId xmlns:a16="http://schemas.microsoft.com/office/drawing/2014/main" id="{82147784-3284-1AD7-5B24-228EAA8BE06F}"/>
              </a:ext>
            </a:extLst>
          </p:cNvPr>
          <p:cNvSpPr txBox="1">
            <a:spLocks noChangeArrowheads="1"/>
          </p:cNvSpPr>
          <p:nvPr/>
        </p:nvSpPr>
        <p:spPr bwMode="auto">
          <a:xfrm>
            <a:off x="685800" y="1916113"/>
            <a:ext cx="81343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en-GB" altLang="en-US" sz="2800" dirty="0">
                <a:solidFill>
                  <a:schemeClr val="tx1"/>
                </a:solidFill>
                <a:latin typeface="+mn-lt"/>
              </a:rPr>
              <a:t>This meeting is an opportunity to explain in a little more detail how we teach Phonics to your child. We also want to give you ideas for how you can further support your child at home in developing their phonic and reading skills. </a:t>
            </a:r>
          </a:p>
          <a:p>
            <a:pPr eaLnBrk="1" hangingPunct="1">
              <a:spcBef>
                <a:spcPct val="0"/>
              </a:spcBef>
              <a:buFontTx/>
              <a:buNone/>
            </a:pPr>
            <a:endParaRPr lang="en-GB" altLang="en-US" sz="2800" dirty="0">
              <a:solidFill>
                <a:schemeClr val="tx1"/>
              </a:solidFill>
              <a:latin typeface="HfW cursive" pitchFamily="2"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a:extLst>
              <a:ext uri="{FF2B5EF4-FFF2-40B4-BE49-F238E27FC236}">
                <a16:creationId xmlns:a16="http://schemas.microsoft.com/office/drawing/2014/main" id="{9D5FE29F-860B-1A17-4CD9-5A481AF4877D}"/>
              </a:ext>
            </a:extLst>
          </p:cNvPr>
          <p:cNvSpPr>
            <a:spLocks noGrp="1" noChangeArrowheads="1"/>
          </p:cNvSpPr>
          <p:nvPr>
            <p:ph type="title"/>
          </p:nvPr>
        </p:nvSpPr>
        <p:spPr>
          <a:xfrm>
            <a:off x="457200" y="479425"/>
            <a:ext cx="8220075" cy="993775"/>
          </a:xfrm>
        </p:spPr>
        <p:txBody>
          <a:bodyPr/>
          <a:lstStyle/>
          <a:p>
            <a:pPr eaLnBrk="1" hangingPunct="1"/>
            <a:r>
              <a:rPr lang="en-GB" altLang="en-US" sz="3600">
                <a:latin typeface="Tuffy-TTF" pitchFamily="34" charset="0"/>
              </a:rPr>
              <a:t>Letters and Sounds</a:t>
            </a: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750888" y="1473200"/>
            <a:ext cx="7632700" cy="27225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Letters and Sounds is a resource for the teaching of phonics which was issued by the Department for Education in 2007.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It remains the most common way to teach phonics in British primary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It is divided into six sections, or phases, intended to begin in the preschool years and finish at the end of year 2 (age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id="{FF567DDD-7E5B-9DBE-573D-7D8157989D54}"/>
              </a:ext>
            </a:extLst>
          </p:cNvPr>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sz="3600">
                <a:latin typeface="Twinkl" panose="02000000000000000000" pitchFamily="2" charset="0"/>
              </a:rPr>
              <a:t>Phase Two</a:t>
            </a: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296988"/>
            <a:ext cx="7632700" cy="958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In Phase 2, children begin to learn some letter sounds and to match them </a:t>
            </a:r>
            <a:r>
              <a:rPr kumimoji="0" lang="en-GB" altLang="en-US" sz="1800" b="0" i="0" u="none" strike="noStrike" kern="1200" cap="none" spc="0" normalizeH="0" baseline="0" noProof="0">
                <a:ln>
                  <a:noFill/>
                </a:ln>
                <a:solidFill>
                  <a:srgbClr val="1C1C1C"/>
                </a:solidFill>
                <a:effectLst/>
                <a:uLnTx/>
                <a:uFillTx/>
                <a:latin typeface="Tuffy-TTF" panose="020B0603060100000000" pitchFamily="34" charset="0"/>
                <a:ea typeface="+mn-ea"/>
                <a:cs typeface="+mn-cs"/>
              </a:rPr>
              <a:t>to graphemes.</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
        <p:nvSpPr>
          <p:cNvPr id="14" name="Rectangle: Rounded Corners 13">
            <a:extLst>
              <a:ext uri="{FF2B5EF4-FFF2-40B4-BE49-F238E27FC236}">
                <a16:creationId xmlns:a16="http://schemas.microsoft.com/office/drawing/2014/main" id="{B8AF447D-78DF-4253-A174-C26F80E2D8D6}"/>
              </a:ext>
            </a:extLst>
          </p:cNvPr>
          <p:cNvSpPr/>
          <p:nvPr/>
        </p:nvSpPr>
        <p:spPr>
          <a:xfrm>
            <a:off x="750888" y="2481263"/>
            <a:ext cx="7632700" cy="592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Most of the first sounds are single-letter sounds but there are also several digraphs, where one sound is represented by two letters, e.g.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ck</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‘ll’,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ss</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a:t>
            </a:r>
            <a:endParaRPr kumimoji="0" lang="en-US" altLang="en-US" sz="24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
        <p:nvSpPr>
          <p:cNvPr id="17" name="Rectangle: Rounded Corners 16">
            <a:extLst>
              <a:ext uri="{FF2B5EF4-FFF2-40B4-BE49-F238E27FC236}">
                <a16:creationId xmlns:a16="http://schemas.microsoft.com/office/drawing/2014/main" id="{D3357AEB-36C0-45A2-96AD-DF55D555B6CA}"/>
              </a:ext>
            </a:extLst>
          </p:cNvPr>
          <p:cNvSpPr/>
          <p:nvPr/>
        </p:nvSpPr>
        <p:spPr>
          <a:xfrm>
            <a:off x="750888" y="3481388"/>
            <a:ext cx="7632700" cy="9588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also begin to blend the sounds to make words. By the end of Phase 2, children will be able to read some ‘vowel-consonant’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vc</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and ‘consonant-vowel-consonant’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cvc</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words, e.g. up, in, cat, pin.</a:t>
            </a:r>
            <a:endParaRPr kumimoji="0" lang="en-US" altLang="en-US" sz="24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
        <p:nvSpPr>
          <p:cNvPr id="19" name="Rectangle: Rounded Corners 18">
            <a:extLst>
              <a:ext uri="{FF2B5EF4-FFF2-40B4-BE49-F238E27FC236}">
                <a16:creationId xmlns:a16="http://schemas.microsoft.com/office/drawing/2014/main" id="{71E7F227-1165-4D30-8661-CDF518EAC031}"/>
              </a:ext>
            </a:extLst>
          </p:cNvPr>
          <p:cNvSpPr/>
          <p:nvPr/>
        </p:nvSpPr>
        <p:spPr>
          <a:xfrm>
            <a:off x="750888" y="4756150"/>
            <a:ext cx="7632700" cy="5191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Five sets of letters are introduced – one set per week.</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
        <p:nvSpPr>
          <p:cNvPr id="22" name="Rectangle: Rounded Corners 21">
            <a:extLst>
              <a:ext uri="{FF2B5EF4-FFF2-40B4-BE49-F238E27FC236}">
                <a16:creationId xmlns:a16="http://schemas.microsoft.com/office/drawing/2014/main" id="{5859C714-34B6-45F9-8496-94E28787AAEB}"/>
              </a:ext>
            </a:extLst>
          </p:cNvPr>
          <p:cNvSpPr/>
          <p:nvPr/>
        </p:nvSpPr>
        <p:spPr>
          <a:xfrm>
            <a:off x="750888" y="5591175"/>
            <a:ext cx="7632700" cy="5191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will also learn to read the ‘tricky’ words </a:t>
            </a:r>
            <a:r>
              <a:rPr kumimoji="0" lang="en-GB"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to</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go</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1"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no</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which cannot be read phonetically.</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id="{D92C3352-C883-AE03-33F9-F7E902BF95DB}"/>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US" altLang="en-US" sz="3600">
                <a:latin typeface="Tuffy-TTF" pitchFamily="34" charset="0"/>
              </a:rPr>
              <a:t>Teaching Phonics in School </a:t>
            </a: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296988"/>
            <a:ext cx="7632700" cy="3925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are taught reading and spelling daily throughout the week, and each session will follow a structured format.</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 activities used to teach will vary and can be adapted. They are multisensory and appeal to different learning styles. They involve games and individual and group activities as well as teacher-led sessions.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Teachers will assess children’s understanding throughout each session and will also assess knowledge of sounds to see whether a child is ready to move on to the next phase.</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p:txBody>
      </p:sp>
      <p:pic>
        <p:nvPicPr>
          <p:cNvPr id="24580" name="Picture 2">
            <a:extLst>
              <a:ext uri="{FF2B5EF4-FFF2-40B4-BE49-F238E27FC236}">
                <a16:creationId xmlns:a16="http://schemas.microsoft.com/office/drawing/2014/main" id="{7A83A596-6D8A-F3F9-3C7F-6A8700A3E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4621213"/>
            <a:ext cx="42926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FF4CEB25-6A47-ACF6-CCA5-4AD61CABE5F5}"/>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pitchFamily="34" charset="0"/>
              </a:rPr>
              <a:t>Phase Three</a:t>
            </a:r>
            <a:endParaRPr lang="en-US" altLang="en-US" sz="3600">
              <a:latin typeface="Tuffy-TTF" pitchFamily="34" charset="0"/>
            </a:endParaRP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296988"/>
            <a:ext cx="7632700" cy="50292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Phase 3 usually lasts around 12 weeks. Children are taught another 25 graphemes.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 final single-letter sounds are taught, together with more consonant digraphs (e.g.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zz</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qu</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and several vowel digraphs (e.g.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ai</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ee</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igh</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also continue to learn how to blend and segment CVC words using the new sounds, e.g. tail, sheet, night – note that these words still only have three sounds.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will then move on to blending and segmenting two-syllable words such as cooker, eating, broken.</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Tricky words also continue to be taught.</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0">
            <a:extLst>
              <a:ext uri="{FF2B5EF4-FFF2-40B4-BE49-F238E27FC236}">
                <a16:creationId xmlns:a16="http://schemas.microsoft.com/office/drawing/2014/main" id="{69D71174-1A63-DEE4-4BC7-C5E00B37A831}"/>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pitchFamily="34" charset="0"/>
              </a:rPr>
              <a:t>Phase Four</a:t>
            </a:r>
            <a:endParaRPr lang="en-US" altLang="en-US" sz="3600">
              <a:latin typeface="Tuffy-TTF" pitchFamily="34" charset="0"/>
            </a:endParaRP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619250"/>
            <a:ext cx="7632700" cy="35909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By Phase 4, children are able to represent each of 42 phonemes with a grapheme. Children will be able to read CVC words and begin to segment them to spell them.</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Phase 4 is consolidation of children’s knowledge. Children also move on to blending and segmenting using adjacent consonants, e.g.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st</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sp</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tr</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br</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spr</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r>
              <a:rPr kumimoji="0" lang="en-GB" altLang="en-US" sz="1800" b="0" i="0" u="none" strike="noStrike" kern="1200" cap="none" spc="0" normalizeH="0" baseline="0" noProof="0" dirty="0" err="1">
                <a:ln>
                  <a:noFill/>
                </a:ln>
                <a:solidFill>
                  <a:srgbClr val="1C1C1C"/>
                </a:solidFill>
                <a:effectLst/>
                <a:uLnTx/>
                <a:uFillTx/>
                <a:latin typeface="Tuffy-TTF" panose="020B0603060100000000" pitchFamily="34" charset="0"/>
                <a:ea typeface="+mn-ea"/>
                <a:cs typeface="+mn-cs"/>
              </a:rPr>
              <a:t>str</a:t>
            </a: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in words such as string, blow, train.</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Phonics teaching continues to be regular and structured and children play games to consolidate their learning.</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0DA42545-EF61-21AF-6992-2D72AF09AC10}"/>
              </a:ext>
            </a:extLst>
          </p:cNvPr>
          <p:cNvSpPr>
            <a:spLocks noGrp="1" noChangeArrowheads="1"/>
          </p:cNvSpPr>
          <p:nvPr>
            <p:ph type="title"/>
          </p:nvPr>
        </p:nvSpPr>
        <p:spPr>
          <a:xfrm>
            <a:off x="457200" y="479425"/>
            <a:ext cx="8220075" cy="993775"/>
          </a:xfrm>
        </p:spPr>
        <p:txBody>
          <a:bodyPr/>
          <a:lstStyle/>
          <a:p>
            <a:pPr algn="ctr" eaLnBrk="1" hangingPunct="1">
              <a:lnSpc>
                <a:spcPct val="100000"/>
              </a:lnSpc>
              <a:spcBef>
                <a:spcPct val="50000"/>
              </a:spcBef>
            </a:pPr>
            <a:r>
              <a:rPr lang="en-GB" altLang="en-US">
                <a:latin typeface="Tuffy-TTF" pitchFamily="34" charset="0"/>
              </a:rPr>
              <a:t>Yes or No?</a:t>
            </a:r>
            <a:endParaRPr lang="en-US" altLang="en-US">
              <a:latin typeface="Tuffy-TTF" pitchFamily="34" charset="0"/>
            </a:endParaRPr>
          </a:p>
        </p:txBody>
      </p:sp>
      <p:sp>
        <p:nvSpPr>
          <p:cNvPr id="34819" name="Title 2">
            <a:extLst>
              <a:ext uri="{FF2B5EF4-FFF2-40B4-BE49-F238E27FC236}">
                <a16:creationId xmlns:a16="http://schemas.microsoft.com/office/drawing/2014/main" id="{80BBCC62-20FC-68D0-DA9F-D30E25A8A34B}"/>
              </a:ext>
            </a:extLst>
          </p:cNvPr>
          <p:cNvSpPr>
            <a:spLocks noChangeArrowheads="1"/>
          </p:cNvSpPr>
          <p:nvPr/>
        </p:nvSpPr>
        <p:spPr bwMode="auto">
          <a:xfrm>
            <a:off x="233363" y="1389063"/>
            <a:ext cx="6767512"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srgbClr val="1C1C1C"/>
                </a:solidFill>
                <a:effectLst/>
                <a:uLnTx/>
                <a:uFillTx/>
                <a:latin typeface="Tuffy-TTF" pitchFamily="34" charset="0"/>
                <a:ea typeface="+mn-ea"/>
              </a:rPr>
              <a:t>Can a clock clap hands?</a:t>
            </a:r>
          </a:p>
        </p:txBody>
      </p:sp>
      <p:sp>
        <p:nvSpPr>
          <p:cNvPr id="34820" name="Title 2">
            <a:extLst>
              <a:ext uri="{FF2B5EF4-FFF2-40B4-BE49-F238E27FC236}">
                <a16:creationId xmlns:a16="http://schemas.microsoft.com/office/drawing/2014/main" id="{3906B21C-156B-079F-7222-98EDC368B19E}"/>
              </a:ext>
            </a:extLst>
          </p:cNvPr>
          <p:cNvSpPr>
            <a:spLocks noChangeArrowheads="1"/>
          </p:cNvSpPr>
          <p:nvPr/>
        </p:nvSpPr>
        <p:spPr bwMode="auto">
          <a:xfrm>
            <a:off x="360363" y="3065463"/>
            <a:ext cx="676592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srgbClr val="1C1C1C"/>
                </a:solidFill>
                <a:effectLst/>
                <a:uLnTx/>
                <a:uFillTx/>
                <a:latin typeface="Tuffy-TTF" pitchFamily="34" charset="0"/>
                <a:ea typeface="+mn-ea"/>
              </a:rPr>
              <a:t>Can a spoon grab a fork?</a:t>
            </a:r>
          </a:p>
        </p:txBody>
      </p:sp>
      <p:sp>
        <p:nvSpPr>
          <p:cNvPr id="34821" name="Title 2">
            <a:extLst>
              <a:ext uri="{FF2B5EF4-FFF2-40B4-BE49-F238E27FC236}">
                <a16:creationId xmlns:a16="http://schemas.microsoft.com/office/drawing/2014/main" id="{2294E27C-FD4C-0444-2A63-FC48B61E3CE8}"/>
              </a:ext>
            </a:extLst>
          </p:cNvPr>
          <p:cNvSpPr>
            <a:spLocks noChangeArrowheads="1"/>
          </p:cNvSpPr>
          <p:nvPr/>
        </p:nvSpPr>
        <p:spPr bwMode="auto">
          <a:xfrm>
            <a:off x="233363" y="4741863"/>
            <a:ext cx="6767512"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srgbClr val="1C1C1C"/>
                </a:solidFill>
                <a:effectLst/>
                <a:uLnTx/>
                <a:uFillTx/>
                <a:latin typeface="Tuffy-TTF" pitchFamily="34" charset="0"/>
                <a:ea typeface="+mn-ea"/>
              </a:rPr>
              <a:t>Do trains run on tracks?</a:t>
            </a:r>
          </a:p>
        </p:txBody>
      </p:sp>
      <p:pic>
        <p:nvPicPr>
          <p:cNvPr id="34822" name="Picture 22">
            <a:extLst>
              <a:ext uri="{FF2B5EF4-FFF2-40B4-BE49-F238E27FC236}">
                <a16:creationId xmlns:a16="http://schemas.microsoft.com/office/drawing/2014/main" id="{A6B02BD8-B2FF-5F42-23F9-3DF9EC81C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1450975"/>
            <a:ext cx="11699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a:extLst>
              <a:ext uri="{FF2B5EF4-FFF2-40B4-BE49-F238E27FC236}">
                <a16:creationId xmlns:a16="http://schemas.microsoft.com/office/drawing/2014/main" id="{A4DE9C46-6F16-E990-6CC5-37887F6E1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07363" flipH="1">
            <a:off x="7242175" y="2794000"/>
            <a:ext cx="3159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6">
            <a:extLst>
              <a:ext uri="{FF2B5EF4-FFF2-40B4-BE49-F238E27FC236}">
                <a16:creationId xmlns:a16="http://schemas.microsoft.com/office/drawing/2014/main" id="{DBB9885D-5E8B-A1FC-9990-6DF897C54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5" y="4643438"/>
            <a:ext cx="18494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0">
            <a:extLst>
              <a:ext uri="{FF2B5EF4-FFF2-40B4-BE49-F238E27FC236}">
                <a16:creationId xmlns:a16="http://schemas.microsoft.com/office/drawing/2014/main" id="{F6831933-FB14-251A-F7AD-D92674E0B44B}"/>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pitchFamily="34" charset="0"/>
              </a:rPr>
              <a:t>Phase Five</a:t>
            </a:r>
            <a:endParaRPr lang="en-US" altLang="en-US" sz="3600">
              <a:latin typeface="Tuffy-TTF" pitchFamily="34" charset="0"/>
            </a:endParaRP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296988"/>
            <a:ext cx="7632700" cy="42402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will broaden their knowledge of graphemes and phonemes.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They will learn alternative ways of spelling the phonemes they have already learnt.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They will learn strategies to help them choose the correct grapheme for spelling.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will be reading with more and more fluency, no longer needing to ‘sound out’ most familiar words.</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0">
            <a:extLst>
              <a:ext uri="{FF2B5EF4-FFF2-40B4-BE49-F238E27FC236}">
                <a16:creationId xmlns:a16="http://schemas.microsoft.com/office/drawing/2014/main" id="{22C4B69C-7B14-E6BE-DABE-2462F0C3A5D5}"/>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pitchFamily="34" charset="0"/>
              </a:rPr>
              <a:t>The Year 1 Phonics Check</a:t>
            </a:r>
            <a:endParaRPr lang="en-US" altLang="en-US" sz="3600">
              <a:latin typeface="Tuffy-TTF" pitchFamily="34" charset="0"/>
            </a:endParaRP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296988"/>
            <a:ext cx="7632700" cy="42402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In June, all year 1 children are expected to complete the year 1 phonics screening check.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 aim is to check that a child is making progress in phonics. They are expected to read a mixture of real words and ‘nonsense’ words.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If a child has not reached the expected standard, schools must give additional support to help the child to make progress in year 2.</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0079C2"/>
              </a:solidFill>
              <a:effectLst/>
              <a:uLnTx/>
              <a:uFillTx/>
              <a:latin typeface="Twinkl"/>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1C1C1C"/>
              </a:solidFill>
              <a:effectLst/>
              <a:uLnTx/>
              <a:uFillTx/>
              <a:latin typeface="Twinkl"/>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a:extLst>
              <a:ext uri="{FF2B5EF4-FFF2-40B4-BE49-F238E27FC236}">
                <a16:creationId xmlns:a16="http://schemas.microsoft.com/office/drawing/2014/main" id="{59EA5100-B945-4D39-B7C5-2A1F96A23EB9}"/>
              </a:ext>
            </a:extLst>
          </p:cNvPr>
          <p:cNvSpPr>
            <a:spLocks noChangeArrowheads="1" noChangeShapeType="1" noTextEdit="1"/>
          </p:cNvSpPr>
          <p:nvPr/>
        </p:nvSpPr>
        <p:spPr bwMode="auto">
          <a:xfrm>
            <a:off x="533400" y="228600"/>
            <a:ext cx="7848600" cy="1219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0" cap="none" spc="0" normalizeH="0" baseline="0" noProof="0" dirty="0">
                <a:ln w="9525">
                  <a:solidFill>
                    <a:srgbClr val="000000"/>
                  </a:solidFill>
                  <a:round/>
                  <a:headEnd/>
                  <a:tailEnd/>
                </a:ln>
                <a:solidFill>
                  <a:srgbClr val="4A4A4A">
                    <a:lumMod val="60000"/>
                    <a:lumOff val="40000"/>
                  </a:srgbClr>
                </a:solidFill>
                <a:effectLst/>
                <a:uLnTx/>
                <a:uFillTx/>
                <a:latin typeface="HfW cursive italic"/>
                <a:ea typeface="+mn-ea"/>
                <a:cs typeface="+mn-cs"/>
              </a:rPr>
              <a:t>Examples of words</a:t>
            </a:r>
            <a:r>
              <a:rPr kumimoji="0" lang="en-GB" sz="3600" b="1" i="0" u="none" strike="noStrike" kern="10" cap="none" spc="0" normalizeH="0" baseline="0" noProof="0" dirty="0">
                <a:ln w="9525">
                  <a:solidFill>
                    <a:srgbClr val="000000"/>
                  </a:solidFill>
                  <a:round/>
                  <a:headEnd/>
                  <a:tailEnd/>
                </a:ln>
                <a:solidFill>
                  <a:srgbClr val="00B050"/>
                </a:solidFill>
                <a:effectLst/>
                <a:uLnTx/>
                <a:uFillTx/>
                <a:latin typeface="HfW cursive italic"/>
                <a:ea typeface="+mn-ea"/>
                <a:cs typeface="+mn-cs"/>
              </a:rPr>
              <a:t>:</a:t>
            </a:r>
          </a:p>
        </p:txBody>
      </p:sp>
      <p:sp>
        <p:nvSpPr>
          <p:cNvPr id="40963" name="Rectangle 3">
            <a:extLst>
              <a:ext uri="{FF2B5EF4-FFF2-40B4-BE49-F238E27FC236}">
                <a16:creationId xmlns:a16="http://schemas.microsoft.com/office/drawing/2014/main" id="{FF016B16-3BFF-7EC2-49AE-3FFA08974074}"/>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4A4A4A"/>
              </a:solidFill>
              <a:effectLst/>
              <a:uLnTx/>
              <a:uFillTx/>
              <a:latin typeface="Times New Roman" panose="02020603050405020304" pitchFamily="18" charset="0"/>
              <a:ea typeface="+mn-ea"/>
            </a:endParaRPr>
          </a:p>
        </p:txBody>
      </p:sp>
      <p:pic>
        <p:nvPicPr>
          <p:cNvPr id="40964" name="Picture 6">
            <a:extLst>
              <a:ext uri="{FF2B5EF4-FFF2-40B4-BE49-F238E27FC236}">
                <a16:creationId xmlns:a16="http://schemas.microsoft.com/office/drawing/2014/main" id="{BCD49445-54C3-8B79-63C9-FDF3855CD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04938"/>
            <a:ext cx="381635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a:extLst>
              <a:ext uri="{FF2B5EF4-FFF2-40B4-BE49-F238E27FC236}">
                <a16:creationId xmlns:a16="http://schemas.microsoft.com/office/drawing/2014/main" id="{03C5C4B9-E6BE-EE8A-9CCB-60BD8E405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37338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0">
            <a:extLst>
              <a:ext uri="{FF2B5EF4-FFF2-40B4-BE49-F238E27FC236}">
                <a16:creationId xmlns:a16="http://schemas.microsoft.com/office/drawing/2014/main" id="{307BBDB5-814B-730B-D660-0D25F831D68E}"/>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uffy-TTF" pitchFamily="34" charset="0"/>
              </a:rPr>
              <a:t>Phase Six and Beyond</a:t>
            </a:r>
            <a:endParaRPr lang="en-US" altLang="en-US" sz="3600">
              <a:latin typeface="Tuffy-TTF" pitchFamily="34" charset="0"/>
            </a:endParaRPr>
          </a:p>
        </p:txBody>
      </p:sp>
      <p:sp>
        <p:nvSpPr>
          <p:cNvPr id="15" name="Rectangle: Rounded Corners 14">
            <a:extLst>
              <a:ext uri="{FF2B5EF4-FFF2-40B4-BE49-F238E27FC236}">
                <a16:creationId xmlns:a16="http://schemas.microsoft.com/office/drawing/2014/main" id="{78D5DE67-7466-4A2E-8928-73C4955A0620}"/>
              </a:ext>
            </a:extLst>
          </p:cNvPr>
          <p:cNvSpPr/>
          <p:nvPr/>
        </p:nvSpPr>
        <p:spPr>
          <a:xfrm>
            <a:off x="750888" y="1584325"/>
            <a:ext cx="7632700" cy="40957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Phase 6 is mainly taught as children progress through year 2 (age 6-7).</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Children are becoming fluent readers and more accurate spellers. They learn more spelling patterns such as the use of prefixes and suffixes, contracted forms of words (e.g. can’t, won’t) and other words in common usage such as days of the week.</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At this stage, children can read hundreds of words automatically. They are now reading for pleasure and reading to learn rather than learning to read.</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rPr>
              <a:t>They can decode words quickly and silently and only need to sound out longer or more unfamiliar words.</a:t>
            </a:r>
            <a:endParaRPr kumimoji="0" lang="en-US" altLang="en-US" sz="1800" b="0" i="0" u="none" strike="noStrike" kern="1200" cap="none" spc="0" normalizeH="0" baseline="0" noProof="0" dirty="0">
              <a:ln>
                <a:noFill/>
              </a:ln>
              <a:solidFill>
                <a:srgbClr val="1C1C1C"/>
              </a:solidFill>
              <a:effectLst/>
              <a:uLnTx/>
              <a:uFillTx/>
              <a:latin typeface="Tuffy-TTF" panose="020B0603060100000000"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811845" y="3782755"/>
            <a:ext cx="3565030" cy="495108"/>
          </a:xfrm>
          <a:prstGeom prst="rect">
            <a:avLst/>
          </a:prstGeom>
          <a:solidFill>
            <a:srgbClr val="006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stories;</a:t>
            </a:r>
          </a:p>
        </p:txBody>
      </p:sp>
      <p:sp>
        <p:nvSpPr>
          <p:cNvPr id="29" name="Rectangle 28"/>
          <p:cNvSpPr/>
          <p:nvPr/>
        </p:nvSpPr>
        <p:spPr>
          <a:xfrm>
            <a:off x="4628195" y="3782755"/>
            <a:ext cx="356503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poems;</a:t>
            </a:r>
          </a:p>
        </p:txBody>
      </p:sp>
      <p:sp>
        <p:nvSpPr>
          <p:cNvPr id="30" name="Rectangle 29"/>
          <p:cNvSpPr/>
          <p:nvPr/>
        </p:nvSpPr>
        <p:spPr>
          <a:xfrm>
            <a:off x="811845" y="5040167"/>
            <a:ext cx="738138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texts that they cannot yet read for themselves.</a:t>
            </a:r>
          </a:p>
        </p:txBody>
      </p:sp>
      <p:sp>
        <p:nvSpPr>
          <p:cNvPr id="31" name="Rectangle 30"/>
          <p:cNvSpPr/>
          <p:nvPr/>
        </p:nvSpPr>
        <p:spPr>
          <a:xfrm>
            <a:off x="811845" y="4414127"/>
            <a:ext cx="7381380" cy="495108"/>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information texts;</a:t>
            </a:r>
          </a:p>
        </p:txBody>
      </p:sp>
      <p:sp>
        <p:nvSpPr>
          <p:cNvPr id="4" name="Title 2"/>
          <p:cNvSpPr>
            <a:spLocks noGrp="1"/>
          </p:cNvSpPr>
          <p:nvPr>
            <p:ph type="title"/>
          </p:nvPr>
        </p:nvSpPr>
        <p:spPr>
          <a:xfrm>
            <a:off x="457198"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National Curriculum: Year KS1</a:t>
            </a:r>
          </a:p>
        </p:txBody>
      </p:sp>
      <p:sp>
        <p:nvSpPr>
          <p:cNvPr id="6" name="Rectangle 5"/>
          <p:cNvSpPr/>
          <p:nvPr/>
        </p:nvSpPr>
        <p:spPr>
          <a:xfrm>
            <a:off x="811845" y="1984452"/>
            <a:ext cx="3565030" cy="495108"/>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pleasure in reading;</a:t>
            </a:r>
          </a:p>
        </p:txBody>
      </p:sp>
      <p:sp>
        <p:nvSpPr>
          <p:cNvPr id="8" name="Rectangle 7"/>
          <p:cNvSpPr/>
          <p:nvPr/>
        </p:nvSpPr>
        <p:spPr>
          <a:xfrm>
            <a:off x="4628195" y="1984452"/>
            <a:ext cx="356503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motivation to read;</a:t>
            </a:r>
          </a:p>
        </p:txBody>
      </p:sp>
      <p:sp>
        <p:nvSpPr>
          <p:cNvPr id="9" name="Rectangle 8"/>
          <p:cNvSpPr/>
          <p:nvPr/>
        </p:nvSpPr>
        <p:spPr>
          <a:xfrm>
            <a:off x="811845" y="2615824"/>
            <a:ext cx="3565030" cy="49510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increased vocabulary;</a:t>
            </a:r>
          </a:p>
        </p:txBody>
      </p:sp>
      <p:sp>
        <p:nvSpPr>
          <p:cNvPr id="10" name="Rectangle 9"/>
          <p:cNvSpPr/>
          <p:nvPr/>
        </p:nvSpPr>
        <p:spPr>
          <a:xfrm>
            <a:off x="4628195" y="2615824"/>
            <a:ext cx="3565030" cy="495108"/>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lgn="ctr"/>
            <a:r>
              <a:rPr lang="en-GB" dirty="0">
                <a:latin typeface="Tuffy" panose="020B0603060100000000" pitchFamily="34" charset="0"/>
                <a:ea typeface="Tuffy" panose="020B0603060100000000" pitchFamily="34" charset="0"/>
              </a:rPr>
              <a:t>improved level of understanding. </a:t>
            </a:r>
          </a:p>
        </p:txBody>
      </p:sp>
      <p:sp>
        <p:nvSpPr>
          <p:cNvPr id="11" name="Content Placeholder 6"/>
          <p:cNvSpPr txBox="1">
            <a:spLocks/>
          </p:cNvSpPr>
          <p:nvPr/>
        </p:nvSpPr>
        <p:spPr>
          <a:xfrm>
            <a:off x="457198" y="1234477"/>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Children need to develop: </a:t>
            </a:r>
          </a:p>
        </p:txBody>
      </p:sp>
      <p:sp>
        <p:nvSpPr>
          <p:cNvPr id="12" name="Content Placeholder 6"/>
          <p:cNvSpPr txBox="1">
            <a:spLocks/>
          </p:cNvSpPr>
          <p:nvPr/>
        </p:nvSpPr>
        <p:spPr>
          <a:xfrm>
            <a:off x="457198" y="3075967"/>
            <a:ext cx="8220075"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They will do this by frequently listening to: </a:t>
            </a:r>
          </a:p>
        </p:txBody>
      </p:sp>
      <p:sp>
        <p:nvSpPr>
          <p:cNvPr id="16" name="Content Placeholder 6"/>
          <p:cNvSpPr txBox="1">
            <a:spLocks/>
          </p:cNvSpPr>
          <p:nvPr/>
        </p:nvSpPr>
        <p:spPr>
          <a:xfrm>
            <a:off x="457197" y="5581364"/>
            <a:ext cx="8220076"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latin typeface="Tuffy" panose="020B0603060100000000" pitchFamily="34" charset="0"/>
                <a:ea typeface="Tuffy" panose="020B0603060100000000" pitchFamily="34" charset="0"/>
              </a:rPr>
              <a:t>By reading with an adult, children can also be shown the processes of finding information within a book, such as the use of contents or index pages.</a:t>
            </a:r>
            <a:endParaRPr lang="en-GB" dirty="0">
              <a:latin typeface="Tuffy" panose="020B0603060100000000" pitchFamily="34" charset="0"/>
              <a:ea typeface="Tuffy" panose="020B0603060100000000" pitchFamily="34" charset="0"/>
            </a:endParaRPr>
          </a:p>
        </p:txBody>
      </p:sp>
      <p:pic>
        <p:nvPicPr>
          <p:cNvPr id="14" name="Picture 13">
            <a:extLst>
              <a:ext uri="{FF2B5EF4-FFF2-40B4-BE49-F238E27FC236}">
                <a16:creationId xmlns:a16="http://schemas.microsoft.com/office/drawing/2014/main" id="{91F9B44D-E160-49E0-9B32-B3E08418E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50446" y="3586054"/>
            <a:ext cx="1336356" cy="2151253"/>
          </a:xfrm>
          <a:prstGeom prst="rect">
            <a:avLst/>
          </a:prstGeom>
        </p:spPr>
      </p:pic>
    </p:spTree>
    <p:extLst>
      <p:ext uri="{BB962C8B-B14F-4D97-AF65-F5344CB8AC3E}">
        <p14:creationId xmlns:p14="http://schemas.microsoft.com/office/powerpoint/2010/main" val="5554521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30000" decel="7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30000" decel="7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30000" decel="7000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accel="30000" decel="7000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3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accel="30000" decel="7000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accel="30000" decel="7000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accel="30000" decel="7000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accel="30000" decel="7000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0-#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6" grpId="0" animBg="1"/>
      <p:bldP spid="8" grpId="0" animBg="1"/>
      <p:bldP spid="9" grpId="0" animBg="1"/>
      <p:bldP spid="10" grpId="0" animBg="1"/>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0">
            <a:extLst>
              <a:ext uri="{FF2B5EF4-FFF2-40B4-BE49-F238E27FC236}">
                <a16:creationId xmlns:a16="http://schemas.microsoft.com/office/drawing/2014/main" id="{FD12B1FD-A308-C81D-8B47-07C5F300BD1F}"/>
              </a:ext>
            </a:extLst>
          </p:cNvPr>
          <p:cNvSpPr>
            <a:spLocks noGrp="1" noChangeArrowheads="1"/>
          </p:cNvSpPr>
          <p:nvPr>
            <p:ph type="title"/>
          </p:nvPr>
        </p:nvSpPr>
        <p:spPr>
          <a:xfrm>
            <a:off x="457200" y="479425"/>
            <a:ext cx="8220075" cy="993775"/>
          </a:xfrm>
        </p:spPr>
        <p:txBody>
          <a:bodyPr/>
          <a:lstStyle/>
          <a:p>
            <a:pPr eaLnBrk="1" hangingPunct="1">
              <a:lnSpc>
                <a:spcPct val="100000"/>
              </a:lnSpc>
              <a:spcBef>
                <a:spcPct val="50000"/>
              </a:spcBef>
            </a:pPr>
            <a:r>
              <a:rPr lang="en-GB" altLang="en-US" sz="3600">
                <a:latin typeface="Twinkl" panose="02000000000000000000" pitchFamily="2" charset="0"/>
              </a:rPr>
              <a:t>Helping Your Child at Home</a:t>
            </a:r>
            <a:endParaRPr lang="en-US" altLang="en-US" sz="3600">
              <a:latin typeface="Twinkl" panose="02000000000000000000" pitchFamily="2" charset="0"/>
            </a:endParaRPr>
          </a:p>
        </p:txBody>
      </p:sp>
      <p:sp>
        <p:nvSpPr>
          <p:cNvPr id="44035" name="Text Box 5">
            <a:extLst>
              <a:ext uri="{FF2B5EF4-FFF2-40B4-BE49-F238E27FC236}">
                <a16:creationId xmlns:a16="http://schemas.microsoft.com/office/drawing/2014/main" id="{B82DCC9B-249E-2644-5621-2FD10CE1C5EE}"/>
              </a:ext>
            </a:extLst>
          </p:cNvPr>
          <p:cNvSpPr txBox="1">
            <a:spLocks noChangeArrowheads="1"/>
          </p:cNvSpPr>
          <p:nvPr/>
        </p:nvSpPr>
        <p:spPr bwMode="auto">
          <a:xfrm>
            <a:off x="750888" y="1519238"/>
            <a:ext cx="77057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Work on listening skills.</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36" name="Text Box 6">
            <a:extLst>
              <a:ext uri="{FF2B5EF4-FFF2-40B4-BE49-F238E27FC236}">
                <a16:creationId xmlns:a16="http://schemas.microsoft.com/office/drawing/2014/main" id="{C7E44B3E-5BEF-EFF6-3980-972F1F745B21}"/>
              </a:ext>
            </a:extLst>
          </p:cNvPr>
          <p:cNvSpPr txBox="1">
            <a:spLocks noChangeArrowheads="1"/>
          </p:cNvSpPr>
          <p:nvPr/>
        </p:nvSpPr>
        <p:spPr bwMode="auto">
          <a:xfrm>
            <a:off x="750888" y="2019300"/>
            <a:ext cx="77057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Practise segmenting and blending.</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37" name="Text Box 7">
            <a:extLst>
              <a:ext uri="{FF2B5EF4-FFF2-40B4-BE49-F238E27FC236}">
                <a16:creationId xmlns:a16="http://schemas.microsoft.com/office/drawing/2014/main" id="{9D8620A3-3854-4E15-5740-3D7B57042A8D}"/>
              </a:ext>
            </a:extLst>
          </p:cNvPr>
          <p:cNvSpPr txBox="1">
            <a:spLocks noChangeArrowheads="1"/>
          </p:cNvSpPr>
          <p:nvPr/>
        </p:nvSpPr>
        <p:spPr bwMode="auto">
          <a:xfrm>
            <a:off x="750888" y="3082925"/>
            <a:ext cx="77057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Support your child to complete homework.</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38" name="Text Box 8">
            <a:extLst>
              <a:ext uri="{FF2B5EF4-FFF2-40B4-BE49-F238E27FC236}">
                <a16:creationId xmlns:a16="http://schemas.microsoft.com/office/drawing/2014/main" id="{46C9E9FD-CEB8-99D2-D73D-61984EAFF6F6}"/>
              </a:ext>
            </a:extLst>
          </p:cNvPr>
          <p:cNvSpPr txBox="1">
            <a:spLocks noChangeArrowheads="1"/>
          </p:cNvSpPr>
          <p:nvPr/>
        </p:nvSpPr>
        <p:spPr bwMode="auto">
          <a:xfrm>
            <a:off x="750888" y="3614738"/>
            <a:ext cx="7705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Practise new sounds and graphemes.</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39" name="Text Box 8">
            <a:extLst>
              <a:ext uri="{FF2B5EF4-FFF2-40B4-BE49-F238E27FC236}">
                <a16:creationId xmlns:a16="http://schemas.microsoft.com/office/drawing/2014/main" id="{5CF7C84B-1BEB-DC64-2605-F5F4F1586CE1}"/>
              </a:ext>
            </a:extLst>
          </p:cNvPr>
          <p:cNvSpPr txBox="1">
            <a:spLocks noChangeArrowheads="1"/>
          </p:cNvSpPr>
          <p:nvPr/>
        </p:nvSpPr>
        <p:spPr bwMode="auto">
          <a:xfrm>
            <a:off x="750888" y="5338763"/>
            <a:ext cx="7705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Read to and with your child </a:t>
            </a:r>
            <a:r>
              <a:rPr kumimoji="0" lang="en-GB" altLang="en-US" sz="1800" b="1" i="0" u="none" strike="noStrike" kern="1200" cap="none" spc="0" normalizeH="0" baseline="0" noProof="0">
                <a:ln>
                  <a:noFill/>
                </a:ln>
                <a:solidFill>
                  <a:srgbClr val="1C1C1C"/>
                </a:solidFill>
                <a:effectLst/>
                <a:uLnTx/>
                <a:uFillTx/>
                <a:latin typeface="Tuffy-TTF" pitchFamily="34" charset="0"/>
                <a:ea typeface="+mn-ea"/>
              </a:rPr>
              <a:t>every day</a:t>
            </a: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40" name="Text Box 8">
            <a:extLst>
              <a:ext uri="{FF2B5EF4-FFF2-40B4-BE49-F238E27FC236}">
                <a16:creationId xmlns:a16="http://schemas.microsoft.com/office/drawing/2014/main" id="{32B15E50-21EA-883D-F52E-2A7371AF2E4A}"/>
              </a:ext>
            </a:extLst>
          </p:cNvPr>
          <p:cNvSpPr txBox="1">
            <a:spLocks noChangeArrowheads="1"/>
          </p:cNvSpPr>
          <p:nvPr/>
        </p:nvSpPr>
        <p:spPr bwMode="auto">
          <a:xfrm>
            <a:off x="750888" y="2551113"/>
            <a:ext cx="7705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Look for familiar sounds and words in the world around you.</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41" name="Text Box 8">
            <a:extLst>
              <a:ext uri="{FF2B5EF4-FFF2-40B4-BE49-F238E27FC236}">
                <a16:creationId xmlns:a16="http://schemas.microsoft.com/office/drawing/2014/main" id="{F164D04F-0931-98A8-C867-BF48F745AB57}"/>
              </a:ext>
            </a:extLst>
          </p:cNvPr>
          <p:cNvSpPr txBox="1">
            <a:spLocks noChangeArrowheads="1"/>
          </p:cNvSpPr>
          <p:nvPr/>
        </p:nvSpPr>
        <p:spPr bwMode="auto">
          <a:xfrm>
            <a:off x="714375" y="4173538"/>
            <a:ext cx="7705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Look for picture clues in the book</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
        <p:nvSpPr>
          <p:cNvPr id="44042" name="Text Box 8">
            <a:extLst>
              <a:ext uri="{FF2B5EF4-FFF2-40B4-BE49-F238E27FC236}">
                <a16:creationId xmlns:a16="http://schemas.microsoft.com/office/drawing/2014/main" id="{97DB9D8D-32DC-099B-EF04-FAB4D211EDC9}"/>
              </a:ext>
            </a:extLst>
          </p:cNvPr>
          <p:cNvSpPr txBox="1">
            <a:spLocks noChangeArrowheads="1"/>
          </p:cNvSpPr>
          <p:nvPr/>
        </p:nvSpPr>
        <p:spPr bwMode="auto">
          <a:xfrm>
            <a:off x="714375" y="4778375"/>
            <a:ext cx="77057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cs typeface="Sassoon Infant Rg" pitchFamily="50"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Use </a:t>
            </a:r>
            <a:r>
              <a:rPr kumimoji="0" lang="en-GB" altLang="en-US" sz="1800" b="1" i="0" u="none" strike="noStrike" kern="1200" cap="none" spc="0" normalizeH="0" baseline="0" noProof="0">
                <a:ln>
                  <a:noFill/>
                </a:ln>
                <a:solidFill>
                  <a:srgbClr val="1C1C1C"/>
                </a:solidFill>
                <a:effectLst/>
                <a:uLnTx/>
                <a:uFillTx/>
                <a:latin typeface="Tuffy-TTF" pitchFamily="34" charset="0"/>
                <a:ea typeface="+mn-ea"/>
              </a:rPr>
              <a:t>V.I.P.E.R.S </a:t>
            </a:r>
            <a:r>
              <a:rPr kumimoji="0" lang="en-GB" altLang="en-US" sz="1800" b="0" i="0" u="none" strike="noStrike" kern="1200" cap="none" spc="0" normalizeH="0" baseline="0" noProof="0">
                <a:ln>
                  <a:noFill/>
                </a:ln>
                <a:solidFill>
                  <a:srgbClr val="1C1C1C"/>
                </a:solidFill>
                <a:effectLst/>
                <a:uLnTx/>
                <a:uFillTx/>
                <a:latin typeface="Tuffy-TTF" pitchFamily="34" charset="0"/>
                <a:ea typeface="+mn-ea"/>
              </a:rPr>
              <a:t>questions when reading with your child  </a:t>
            </a:r>
            <a:endParaRPr kumimoji="0" lang="en-US" altLang="en-US" sz="1800" b="0" i="0" u="none" strike="noStrike" kern="1200" cap="none" spc="0" normalizeH="0" baseline="0" noProof="0">
              <a:ln>
                <a:noFill/>
              </a:ln>
              <a:solidFill>
                <a:srgbClr val="1C1C1C"/>
              </a:solidFill>
              <a:effectLst/>
              <a:uLnTx/>
              <a:uFillTx/>
              <a:latin typeface="Tuffy-TTF" pitchFamily="34" charset="0"/>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
          <a:stretch/>
        </p:blipFill>
        <p:spPr>
          <a:xfrm>
            <a:off x="566555" y="1412528"/>
            <a:ext cx="1837280" cy="1499670"/>
          </a:xfrm>
          <a:prstGeom prst="rect">
            <a:avLst/>
          </a:prstGeom>
        </p:spPr>
      </p:pic>
      <p:sp>
        <p:nvSpPr>
          <p:cNvPr id="17" name="Rounded Rectangle 16"/>
          <p:cNvSpPr/>
          <p:nvPr/>
        </p:nvSpPr>
        <p:spPr bwMode="auto">
          <a:xfrm>
            <a:off x="457198" y="2854979"/>
            <a:ext cx="8220075" cy="993775"/>
          </a:xfrm>
          <a:prstGeom prst="roundRect">
            <a:avLst>
              <a:gd name="adj" fmla="val 12135"/>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 name="Title 2"/>
          <p:cNvSpPr>
            <a:spLocks noGrp="1"/>
          </p:cNvSpPr>
          <p:nvPr>
            <p:ph type="title" idx="4294967295"/>
          </p:nvPr>
        </p:nvSpPr>
        <p:spPr>
          <a:xfrm>
            <a:off x="443060" y="2854979"/>
            <a:ext cx="8220075" cy="993775"/>
          </a:xfrm>
        </p:spPr>
        <p:txBody>
          <a:bodyPr>
            <a:normAutofit fontScale="90000"/>
          </a:bodyPr>
          <a:lstStyle/>
          <a:p>
            <a:pPr algn="ctr"/>
            <a:r>
              <a:rPr lang="en-GB" dirty="0">
                <a:solidFill>
                  <a:srgbClr val="F08115"/>
                </a:solidFill>
                <a:latin typeface="Tuffy" panose="020B0603060100000000" pitchFamily="34" charset="0"/>
                <a:ea typeface="Tuffy" panose="020B0603060100000000" pitchFamily="34" charset="0"/>
              </a:rPr>
              <a:t>Have you got any questions?</a:t>
            </a:r>
          </a:p>
        </p:txBody>
      </p:sp>
    </p:spTree>
    <p:extLst>
      <p:ext uri="{BB962C8B-B14F-4D97-AF65-F5344CB8AC3E}">
        <p14:creationId xmlns:p14="http://schemas.microsoft.com/office/powerpoint/2010/main" val="13631841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6353" y="3729283"/>
            <a:ext cx="7243472" cy="1295479"/>
            <a:chOff x="613953" y="1601587"/>
            <a:chExt cx="7579272" cy="1295479"/>
          </a:xfrm>
          <a:solidFill>
            <a:srgbClr val="18A0DB"/>
          </a:solidFill>
        </p:grpSpPr>
        <p:sp>
          <p:nvSpPr>
            <p:cNvPr id="31" name="Rectangle 30"/>
            <p:cNvSpPr/>
            <p:nvPr/>
          </p:nvSpPr>
          <p:spPr>
            <a:xfrm>
              <a:off x="613954" y="1601587"/>
              <a:ext cx="7579271" cy="77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Show your child how to find information in a book rather than quickly finding it for them.</a:t>
              </a:r>
            </a:p>
          </p:txBody>
        </p:sp>
        <p:sp>
          <p:nvSpPr>
            <p:cNvPr id="32" name="Isosceles Triangle 31"/>
            <p:cNvSpPr/>
            <p:nvPr/>
          </p:nvSpPr>
          <p:spPr>
            <a:xfrm rot="10800000">
              <a:off x="613953" y="2365187"/>
              <a:ext cx="348343" cy="53187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sp>
        <p:nvSpPr>
          <p:cNvPr id="4" name="Title 2"/>
          <p:cNvSpPr>
            <a:spLocks noGrp="1"/>
          </p:cNvSpPr>
          <p:nvPr>
            <p:ph type="title"/>
          </p:nvPr>
        </p:nvSpPr>
        <p:spPr>
          <a:xfrm>
            <a:off x="457198"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How to Help</a:t>
            </a:r>
          </a:p>
        </p:txBody>
      </p:sp>
      <p:grpSp>
        <p:nvGrpSpPr>
          <p:cNvPr id="18" name="Group 17"/>
          <p:cNvGrpSpPr/>
          <p:nvPr/>
        </p:nvGrpSpPr>
        <p:grpSpPr>
          <a:xfrm>
            <a:off x="1114697" y="2689323"/>
            <a:ext cx="7230929" cy="1303986"/>
            <a:chOff x="604152" y="1415213"/>
            <a:chExt cx="7589073" cy="1303986"/>
          </a:xfrm>
          <a:solidFill>
            <a:srgbClr val="FAB001"/>
          </a:solidFill>
        </p:grpSpPr>
        <p:sp>
          <p:nvSpPr>
            <p:cNvPr id="19" name="Rectangle 18"/>
            <p:cNvSpPr/>
            <p:nvPr/>
          </p:nvSpPr>
          <p:spPr>
            <a:xfrm>
              <a:off x="604152" y="1415213"/>
              <a:ext cx="7589073" cy="77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Read a range of different texts, such as: recipe books; nursery rhymes; instruction manuals; leaflets for places you wish to visit; traditional tales.</a:t>
              </a:r>
            </a:p>
          </p:txBody>
        </p:sp>
        <p:sp>
          <p:nvSpPr>
            <p:cNvPr id="20" name="Isosceles Triangle 19"/>
            <p:cNvSpPr/>
            <p:nvPr/>
          </p:nvSpPr>
          <p:spPr>
            <a:xfrm rot="10800000">
              <a:off x="7842837" y="2187320"/>
              <a:ext cx="348343" cy="531879"/>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548" y="4142486"/>
            <a:ext cx="2786686" cy="2165195"/>
          </a:xfrm>
          <a:prstGeom prst="rect">
            <a:avLst/>
          </a:prstGeom>
        </p:spPr>
      </p:pic>
      <p:grpSp>
        <p:nvGrpSpPr>
          <p:cNvPr id="21" name="Group 20"/>
          <p:cNvGrpSpPr/>
          <p:nvPr/>
        </p:nvGrpSpPr>
        <p:grpSpPr>
          <a:xfrm>
            <a:off x="766353" y="1527564"/>
            <a:ext cx="7579272" cy="1295479"/>
            <a:chOff x="613953" y="1601587"/>
            <a:chExt cx="7579272" cy="1295479"/>
          </a:xfrm>
          <a:solidFill>
            <a:srgbClr val="18A0DB"/>
          </a:solidFill>
        </p:grpSpPr>
        <p:sp>
          <p:nvSpPr>
            <p:cNvPr id="22" name="Rectangle 21"/>
            <p:cNvSpPr/>
            <p:nvPr/>
          </p:nvSpPr>
          <p:spPr>
            <a:xfrm>
              <a:off x="613954" y="1601587"/>
              <a:ext cx="7579271" cy="77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uffy" panose="020B0603060100000000" pitchFamily="34" charset="0"/>
                  <a:ea typeface="Tuffy" panose="020B0603060100000000" pitchFamily="34" charset="0"/>
                  <a:cs typeface="Tahoma" panose="020B0604030504040204" pitchFamily="34" charset="0"/>
                </a:rPr>
                <a:t>Initially, reading with your child is about reading </a:t>
              </a:r>
              <a:r>
                <a:rPr lang="en-GB" b="1" dirty="0">
                  <a:latin typeface="Tuffy" panose="020B0603060100000000" pitchFamily="34" charset="0"/>
                  <a:ea typeface="Tuffy" panose="020B0603060100000000" pitchFamily="34" charset="0"/>
                  <a:cs typeface="Tahoma" panose="020B0604030504040204" pitchFamily="34" charset="0"/>
                </a:rPr>
                <a:t>to</a:t>
              </a:r>
              <a:r>
                <a:rPr lang="en-GB" dirty="0">
                  <a:latin typeface="Tuffy" panose="020B0603060100000000" pitchFamily="34" charset="0"/>
                  <a:ea typeface="Tuffy" panose="020B0603060100000000" pitchFamily="34" charset="0"/>
                  <a:cs typeface="Tahoma" panose="020B0604030504040204" pitchFamily="34" charset="0"/>
                </a:rPr>
                <a:t> them. Model clear reading with fluency and expression. Model how to read unknown words.</a:t>
              </a:r>
            </a:p>
          </p:txBody>
        </p:sp>
        <p:sp>
          <p:nvSpPr>
            <p:cNvPr id="23" name="Isosceles Triangle 22"/>
            <p:cNvSpPr/>
            <p:nvPr/>
          </p:nvSpPr>
          <p:spPr>
            <a:xfrm rot="10800000">
              <a:off x="613953" y="2365187"/>
              <a:ext cx="348343" cy="53187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uffy" panose="020B0603060100000000" pitchFamily="34" charset="0"/>
                <a:ea typeface="Tuffy" panose="020B0603060100000000" pitchFamily="34" charset="0"/>
              </a:endParaRPr>
            </a:p>
          </p:txBody>
        </p:sp>
      </p:grpSp>
    </p:spTree>
    <p:extLst>
      <p:ext uri="{BB962C8B-B14F-4D97-AF65-F5344CB8AC3E}">
        <p14:creationId xmlns:p14="http://schemas.microsoft.com/office/powerpoint/2010/main" val="3335776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0000" decel="7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30000" decel="7000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30000" decel="7000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198" y="478895"/>
            <a:ext cx="8220075" cy="994306"/>
          </a:xfrm>
        </p:spPr>
        <p:txBody>
          <a:bodyPr/>
          <a:lstStyle/>
          <a:p>
            <a:r>
              <a:rPr lang="en-GB" dirty="0">
                <a:solidFill>
                  <a:srgbClr val="18A0DB"/>
                </a:solidFill>
                <a:latin typeface="Tuffy" panose="020B0603060100000000" pitchFamily="34" charset="0"/>
                <a:ea typeface="Tuffy" panose="020B0603060100000000" pitchFamily="34" charset="0"/>
              </a:rPr>
              <a:t>Year 1 Common Exception Words</a:t>
            </a:r>
          </a:p>
        </p:txBody>
      </p:sp>
      <p:graphicFrame>
        <p:nvGraphicFramePr>
          <p:cNvPr id="5" name="Object 4"/>
          <p:cNvGraphicFramePr>
            <a:graphicFrameLocks noChangeAspect="1"/>
          </p:cNvGraphicFramePr>
          <p:nvPr/>
        </p:nvGraphicFramePr>
        <p:xfrm>
          <a:off x="1148759" y="1473201"/>
          <a:ext cx="6836951" cy="4831337"/>
        </p:xfrm>
        <a:graphic>
          <a:graphicData uri="http://schemas.openxmlformats.org/presentationml/2006/ole">
            <mc:AlternateContent xmlns:mc="http://schemas.openxmlformats.org/markup-compatibility/2006">
              <mc:Choice xmlns:v="urn:schemas-microsoft-com:vml" Requires="v">
                <p:oleObj spid="_x0000_s1027" name="Acrobat Document" r:id="rId4" imgW="8019856" imgH="5667139" progId="Acrobat.Document.DC">
                  <p:embed/>
                </p:oleObj>
              </mc:Choice>
              <mc:Fallback>
                <p:oleObj name="Acrobat Document" r:id="rId4" imgW="8019856" imgH="5667139" progId="Acrobat.Document.DC">
                  <p:embed/>
                  <p:pic>
                    <p:nvPicPr>
                      <p:cNvPr id="5" name="Object 4"/>
                      <p:cNvPicPr/>
                      <p:nvPr/>
                    </p:nvPicPr>
                    <p:blipFill>
                      <a:blip r:embed="rId5"/>
                      <a:stretch>
                        <a:fillRect/>
                      </a:stretch>
                    </p:blipFill>
                    <p:spPr>
                      <a:xfrm>
                        <a:off x="1148759" y="1473201"/>
                        <a:ext cx="6836951" cy="4831337"/>
                      </a:xfrm>
                      <a:prstGeom prst="rect">
                        <a:avLst/>
                      </a:prstGeom>
                    </p:spPr>
                  </p:pic>
                </p:oleObj>
              </mc:Fallback>
            </mc:AlternateContent>
          </a:graphicData>
        </a:graphic>
      </p:graphicFrame>
    </p:spTree>
    <p:extLst>
      <p:ext uri="{BB962C8B-B14F-4D97-AF65-F5344CB8AC3E}">
        <p14:creationId xmlns:p14="http://schemas.microsoft.com/office/powerpoint/2010/main" val="4384288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Year 2 Common Exception Words</a:t>
            </a:r>
          </a:p>
        </p:txBody>
      </p:sp>
      <p:graphicFrame>
        <p:nvGraphicFramePr>
          <p:cNvPr id="2" name="Object 1"/>
          <p:cNvGraphicFramePr>
            <a:graphicFrameLocks noChangeAspect="1"/>
          </p:cNvGraphicFramePr>
          <p:nvPr>
            <p:extLst>
              <p:ext uri="{D42A27DB-BD31-4B8C-83A1-F6EECF244321}">
                <p14:modId xmlns:p14="http://schemas.microsoft.com/office/powerpoint/2010/main" val="1933254066"/>
              </p:ext>
            </p:extLst>
          </p:nvPr>
        </p:nvGraphicFramePr>
        <p:xfrm>
          <a:off x="1116170" y="1352703"/>
          <a:ext cx="6902129" cy="4877396"/>
        </p:xfrm>
        <a:graphic>
          <a:graphicData uri="http://schemas.openxmlformats.org/presentationml/2006/ole">
            <mc:AlternateContent xmlns:mc="http://schemas.openxmlformats.org/markup-compatibility/2006">
              <mc:Choice xmlns:v="urn:schemas-microsoft-com:vml" Requires="v">
                <p:oleObj spid="_x0000_s2051" name="Acrobat Document" r:id="rId4" imgW="8019856" imgH="5667139" progId="Acrobat.Document.DC">
                  <p:embed/>
                </p:oleObj>
              </mc:Choice>
              <mc:Fallback>
                <p:oleObj name="Acrobat Document" r:id="rId4" imgW="8019856" imgH="5667139" progId="Acrobat.Document.DC">
                  <p:embed/>
                  <p:pic>
                    <p:nvPicPr>
                      <p:cNvPr id="0" name=""/>
                      <p:cNvPicPr/>
                      <p:nvPr/>
                    </p:nvPicPr>
                    <p:blipFill>
                      <a:blip r:embed="rId5"/>
                      <a:stretch>
                        <a:fillRect/>
                      </a:stretch>
                    </p:blipFill>
                    <p:spPr>
                      <a:xfrm>
                        <a:off x="1116170" y="1352703"/>
                        <a:ext cx="6902129" cy="4877396"/>
                      </a:xfrm>
                      <a:prstGeom prst="rect">
                        <a:avLst/>
                      </a:prstGeom>
                    </p:spPr>
                  </p:pic>
                </p:oleObj>
              </mc:Fallback>
            </mc:AlternateContent>
          </a:graphicData>
        </a:graphic>
      </p:graphicFrame>
    </p:spTree>
    <p:extLst>
      <p:ext uri="{BB962C8B-B14F-4D97-AF65-F5344CB8AC3E}">
        <p14:creationId xmlns:p14="http://schemas.microsoft.com/office/powerpoint/2010/main" val="37093284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SATs Reading Coverage</a:t>
            </a:r>
          </a:p>
        </p:txBody>
      </p:sp>
      <p:sp>
        <p:nvSpPr>
          <p:cNvPr id="3" name="Content Placeholder 6"/>
          <p:cNvSpPr txBox="1">
            <a:spLocks/>
          </p:cNvSpPr>
          <p:nvPr/>
        </p:nvSpPr>
        <p:spPr>
          <a:xfrm>
            <a:off x="457198" y="1321564"/>
            <a:ext cx="8220075"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cs typeface="Tahoma" panose="020B0604030504040204" pitchFamily="34" charset="0"/>
              </a:rPr>
              <a:t>In the KS1 reading tests, your child’s understanding of reading is tested through different strands.</a:t>
            </a:r>
          </a:p>
        </p:txBody>
      </p:sp>
      <p:sp>
        <p:nvSpPr>
          <p:cNvPr id="4" name="Content Placeholder 6"/>
          <p:cNvSpPr txBox="1">
            <a:spLocks/>
          </p:cNvSpPr>
          <p:nvPr/>
        </p:nvSpPr>
        <p:spPr>
          <a:xfrm>
            <a:off x="457198" y="5201231"/>
            <a:ext cx="6461187" cy="1055876"/>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uffy" panose="020B0603060100000000" pitchFamily="34" charset="0"/>
                <a:ea typeface="Tuffy" panose="020B0603060100000000" pitchFamily="34" charset="0"/>
              </a:rPr>
              <a:t>Getting your child used to answering questions from each of these areas prepares them for the SATs reading assessment. Asking a few questions per night will build your child’s experience.</a:t>
            </a:r>
          </a:p>
        </p:txBody>
      </p:sp>
      <p:sp>
        <p:nvSpPr>
          <p:cNvPr id="12" name="Content Placeholder 6"/>
          <p:cNvSpPr txBox="1">
            <a:spLocks/>
          </p:cNvSpPr>
          <p:nvPr/>
        </p:nvSpPr>
        <p:spPr>
          <a:xfrm>
            <a:off x="-9529" y="2315867"/>
            <a:ext cx="1437568" cy="2715940"/>
          </a:xfrm>
          <a:prstGeom prst="roundRect">
            <a:avLst>
              <a:gd name="adj" fmla="val 0"/>
            </a:avLst>
          </a:prstGeom>
          <a:solidFill>
            <a:srgbClr val="87BD31"/>
          </a:solid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t>Vocabulary</a:t>
            </a:r>
          </a:p>
          <a:p>
            <a:pPr algn="ctr">
              <a:spcBef>
                <a:spcPts val="300"/>
              </a:spcBef>
            </a:pPr>
            <a:endPar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t>Looking at the choices of words that an author uses in a text</a:t>
            </a: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a:t>
            </a: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p:txBody>
      </p:sp>
      <p:sp>
        <p:nvSpPr>
          <p:cNvPr id="29" name="Content Placeholder 6"/>
          <p:cNvSpPr txBox="1">
            <a:spLocks/>
          </p:cNvSpPr>
          <p:nvPr/>
        </p:nvSpPr>
        <p:spPr>
          <a:xfrm>
            <a:off x="6100256" y="2315867"/>
            <a:ext cx="1585879" cy="2741334"/>
          </a:xfrm>
          <a:prstGeom prst="roundRect">
            <a:avLst>
              <a:gd name="adj" fmla="val 0"/>
            </a:avLst>
          </a:prstGeom>
          <a:solidFill>
            <a:srgbClr val="87BD31"/>
          </a:solid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t>Retrieve</a:t>
            </a:r>
          </a:p>
          <a:p>
            <a:pPr algn="ctr">
              <a:spcBef>
                <a:spcPts val="300"/>
              </a:spcBef>
            </a:pPr>
            <a:b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br>
            <a: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t>Retrieve information from the text to answer questions</a:t>
            </a:r>
            <a:r>
              <a:rPr lang="en-GB" sz="1300" dirty="0">
                <a:solidFill>
                  <a:schemeClr val="bg1"/>
                </a:solidFill>
                <a:latin typeface="Tuffy" panose="020B0603060100000000" pitchFamily="34" charset="0"/>
                <a:ea typeface="Tuffy" panose="020B0603060100000000" pitchFamily="34" charset="0"/>
                <a:cs typeface="Tahoma" panose="020B0604030504040204" pitchFamily="34" charset="0"/>
              </a:rPr>
              <a:t>.</a:t>
            </a: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p:txBody>
      </p:sp>
      <p:sp>
        <p:nvSpPr>
          <p:cNvPr id="62" name="Content Placeholder 6"/>
          <p:cNvSpPr txBox="1">
            <a:spLocks/>
          </p:cNvSpPr>
          <p:nvPr/>
        </p:nvSpPr>
        <p:spPr>
          <a:xfrm>
            <a:off x="7763774" y="2315867"/>
            <a:ext cx="1380226" cy="2741333"/>
          </a:xfrm>
          <a:prstGeom prst="roundRect">
            <a:avLst>
              <a:gd name="adj" fmla="val 0"/>
            </a:avLst>
          </a:prstGeom>
          <a:solidFill>
            <a:srgbClr val="87BD31"/>
          </a:solid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t>Sequencing</a:t>
            </a:r>
          </a:p>
          <a:p>
            <a:pPr algn="ctr">
              <a:spcBef>
                <a:spcPts val="300"/>
              </a:spcBef>
            </a:pPr>
            <a:endPar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t>Sequence the key events in the story.</a:t>
            </a: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p:txBody>
      </p:sp>
      <p:sp>
        <p:nvSpPr>
          <p:cNvPr id="66" name="Content Placeholder 6"/>
          <p:cNvSpPr txBox="1">
            <a:spLocks/>
          </p:cNvSpPr>
          <p:nvPr/>
        </p:nvSpPr>
        <p:spPr>
          <a:xfrm>
            <a:off x="1565038" y="2315867"/>
            <a:ext cx="1437568" cy="2741335"/>
          </a:xfrm>
          <a:prstGeom prst="roundRect">
            <a:avLst>
              <a:gd name="adj" fmla="val 0"/>
            </a:avLst>
          </a:prstGeom>
          <a:solidFill>
            <a:srgbClr val="87BD31"/>
          </a:solid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t>Inference </a:t>
            </a:r>
          </a:p>
          <a:p>
            <a:pPr algn="ctr">
              <a:spcBef>
                <a:spcPts val="300"/>
              </a:spcBef>
            </a:pPr>
            <a:endPar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t>What is suggested but not said in the text? Read between the lines and find ‘hidden’ meaning.</a:t>
            </a:r>
          </a:p>
        </p:txBody>
      </p:sp>
      <p:sp>
        <p:nvSpPr>
          <p:cNvPr id="76" name="Content Placeholder 6"/>
          <p:cNvSpPr txBox="1">
            <a:spLocks/>
          </p:cNvSpPr>
          <p:nvPr/>
        </p:nvSpPr>
        <p:spPr>
          <a:xfrm>
            <a:off x="3126672" y="2315867"/>
            <a:ext cx="1411949" cy="2741335"/>
          </a:xfrm>
          <a:prstGeom prst="roundRect">
            <a:avLst>
              <a:gd name="adj" fmla="val 0"/>
            </a:avLst>
          </a:prstGeom>
          <a:solidFill>
            <a:srgbClr val="87BD31"/>
          </a:solid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t>Predict</a:t>
            </a:r>
            <a:b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br>
            <a:endPar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t>What might happen next based on what has happened in the text?</a:t>
            </a: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p:txBody>
      </p:sp>
      <p:sp>
        <p:nvSpPr>
          <p:cNvPr id="30" name="Content Placeholder 6">
            <a:extLst>
              <a:ext uri="{FF2B5EF4-FFF2-40B4-BE49-F238E27FC236}">
                <a16:creationId xmlns:a16="http://schemas.microsoft.com/office/drawing/2014/main" id="{F512D6F8-EB65-4E06-9765-139384EB7A72}"/>
              </a:ext>
            </a:extLst>
          </p:cNvPr>
          <p:cNvSpPr txBox="1">
            <a:spLocks/>
          </p:cNvSpPr>
          <p:nvPr/>
        </p:nvSpPr>
        <p:spPr>
          <a:xfrm>
            <a:off x="4658503" y="2315868"/>
            <a:ext cx="1350486" cy="2715939"/>
          </a:xfrm>
          <a:prstGeom prst="roundRect">
            <a:avLst>
              <a:gd name="adj" fmla="val 0"/>
            </a:avLst>
          </a:prstGeom>
          <a:solidFill>
            <a:srgbClr val="87BD31"/>
          </a:solid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300"/>
              </a:spcBef>
            </a:pPr>
            <a:r>
              <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rPr>
              <a:t>Explain </a:t>
            </a:r>
          </a:p>
          <a:p>
            <a:pPr algn="ctr">
              <a:spcBef>
                <a:spcPts val="300"/>
              </a:spcBef>
            </a:pPr>
            <a:endParaRPr lang="en-GB" sz="1400" b="1" dirty="0">
              <a:solidFill>
                <a:schemeClr val="bg1"/>
              </a:solidFill>
              <a:latin typeface="Tuffy" panose="020B0603060100000000" pitchFamily="34" charset="0"/>
              <a:ea typeface="Tuffy" panose="020B0603060100000000" pitchFamily="34" charset="0"/>
              <a:cs typeface="Tahoma" panose="020B0604030504040204" pitchFamily="34" charset="0"/>
            </a:endParaRPr>
          </a:p>
          <a:p>
            <a:pPr algn="ctr">
              <a:spcBef>
                <a:spcPts val="300"/>
              </a:spcBef>
            </a:pPr>
            <a:r>
              <a:rPr lang="en-GB" sz="1400" dirty="0">
                <a:solidFill>
                  <a:schemeClr val="bg1"/>
                </a:solidFill>
                <a:latin typeface="Tuffy" panose="020B0603060100000000" pitchFamily="34" charset="0"/>
                <a:ea typeface="Tuffy" panose="020B0603060100000000" pitchFamily="34" charset="0"/>
                <a:cs typeface="Tahoma" panose="020B0604030504040204" pitchFamily="34" charset="0"/>
              </a:rPr>
              <a:t>Explain an aspect of the text. This may include why the author includes it.</a:t>
            </a:r>
          </a:p>
          <a:p>
            <a:pPr algn="ctr">
              <a:spcBef>
                <a:spcPts val="300"/>
              </a:spcBef>
            </a:pPr>
            <a:endParaRPr lang="en-GB" sz="1300" dirty="0">
              <a:solidFill>
                <a:schemeClr val="bg1"/>
              </a:solidFill>
              <a:latin typeface="Tuffy" panose="020B0603060100000000" pitchFamily="34" charset="0"/>
              <a:ea typeface="Tuffy" panose="020B0603060100000000" pitchFamily="34" charset="0"/>
              <a:cs typeface="Tahoma" panose="020B0604030504040204" pitchFamily="34" charset="0"/>
            </a:endParaRPr>
          </a:p>
        </p:txBody>
      </p:sp>
      <p:grpSp>
        <p:nvGrpSpPr>
          <p:cNvPr id="31" name="Group 30">
            <a:extLst>
              <a:ext uri="{FF2B5EF4-FFF2-40B4-BE49-F238E27FC236}">
                <a16:creationId xmlns:a16="http://schemas.microsoft.com/office/drawing/2014/main" id="{AFCCC4FD-BC27-473C-9212-6419DB3CA02B}"/>
              </a:ext>
            </a:extLst>
          </p:cNvPr>
          <p:cNvGrpSpPr/>
          <p:nvPr/>
        </p:nvGrpSpPr>
        <p:grpSpPr>
          <a:xfrm>
            <a:off x="6695237" y="4706966"/>
            <a:ext cx="2164330" cy="1672139"/>
            <a:chOff x="1261540" y="5520905"/>
            <a:chExt cx="5089412" cy="3825647"/>
          </a:xfrm>
        </p:grpSpPr>
        <p:pic>
          <p:nvPicPr>
            <p:cNvPr id="32" name="Picture 31">
              <a:extLst>
                <a:ext uri="{FF2B5EF4-FFF2-40B4-BE49-F238E27FC236}">
                  <a16:creationId xmlns:a16="http://schemas.microsoft.com/office/drawing/2014/main" id="{FEBB7D83-A3B0-4945-8B84-FCF615445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085" y="5943600"/>
              <a:ext cx="3756867" cy="3087836"/>
            </a:xfrm>
            <a:prstGeom prst="rect">
              <a:avLst/>
            </a:prstGeom>
          </p:spPr>
        </p:pic>
        <p:pic>
          <p:nvPicPr>
            <p:cNvPr id="33" name="Picture 32">
              <a:extLst>
                <a:ext uri="{FF2B5EF4-FFF2-40B4-BE49-F238E27FC236}">
                  <a16:creationId xmlns:a16="http://schemas.microsoft.com/office/drawing/2014/main" id="{385032A8-CF7E-4BF1-A53B-6C261EAC5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540" y="5520905"/>
              <a:ext cx="4007224" cy="3825647"/>
            </a:xfrm>
            <a:prstGeom prst="rect">
              <a:avLst/>
            </a:prstGeom>
          </p:spPr>
        </p:pic>
      </p:grpSp>
    </p:spTree>
    <p:extLst>
      <p:ext uri="{BB962C8B-B14F-4D97-AF65-F5344CB8AC3E}">
        <p14:creationId xmlns:p14="http://schemas.microsoft.com/office/powerpoint/2010/main" val="40540134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5337" y="1340563"/>
            <a:ext cx="3639364" cy="3472037"/>
            <a:chOff x="4815337" y="1340563"/>
            <a:chExt cx="3639364" cy="3472037"/>
          </a:xfrm>
        </p:grpSpPr>
        <p:sp>
          <p:nvSpPr>
            <p:cNvPr id="11" name="Oval 10"/>
            <p:cNvSpPr/>
            <p:nvPr/>
          </p:nvSpPr>
          <p:spPr>
            <a:xfrm>
              <a:off x="4815337" y="1340563"/>
              <a:ext cx="3639364" cy="3472037"/>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5" name="TextBox 14"/>
            <p:cNvSpPr txBox="1"/>
            <p:nvPr/>
          </p:nvSpPr>
          <p:spPr>
            <a:xfrm>
              <a:off x="5254710" y="2199418"/>
              <a:ext cx="2760617" cy="1754326"/>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Discuss alternative words the author could have used, e.g. ‘Happy is a bit of a boring adjective, isn’t it? What word could we use instead?’</a:t>
              </a:r>
            </a:p>
          </p:txBody>
        </p:sp>
      </p:grpSp>
      <p:grpSp>
        <p:nvGrpSpPr>
          <p:cNvPr id="3" name="Group 2"/>
          <p:cNvGrpSpPr/>
          <p:nvPr/>
        </p:nvGrpSpPr>
        <p:grpSpPr>
          <a:xfrm>
            <a:off x="1144648" y="1277019"/>
            <a:ext cx="3305720" cy="2640775"/>
            <a:chOff x="1144648" y="1277019"/>
            <a:chExt cx="3305720" cy="2640775"/>
          </a:xfrm>
        </p:grpSpPr>
        <p:sp>
          <p:nvSpPr>
            <p:cNvPr id="10" name="Oval 9"/>
            <p:cNvSpPr/>
            <p:nvPr/>
          </p:nvSpPr>
          <p:spPr>
            <a:xfrm>
              <a:off x="1144648" y="1277019"/>
              <a:ext cx="3305720" cy="2640775"/>
            </a:xfrm>
            <a:prstGeom prst="ellipse">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3" name="TextBox 12"/>
            <p:cNvSpPr txBox="1"/>
            <p:nvPr/>
          </p:nvSpPr>
          <p:spPr>
            <a:xfrm>
              <a:off x="1386302" y="1858742"/>
              <a:ext cx="2760617" cy="1477328"/>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Talk about what can be inferred from the pictures before you read the text, e.g. ‘Why might the girl on the cover be sad?’</a:t>
              </a:r>
            </a:p>
          </p:txBody>
        </p:sp>
      </p:grpSp>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Helping Your Child at Home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14267" y="2325188"/>
            <a:ext cx="2505936" cy="4084321"/>
          </a:xfrm>
          <a:prstGeom prst="rect">
            <a:avLst/>
          </a:prstGeom>
        </p:spPr>
      </p:pic>
      <p:grpSp>
        <p:nvGrpSpPr>
          <p:cNvPr id="5" name="Group 4"/>
          <p:cNvGrpSpPr/>
          <p:nvPr/>
        </p:nvGrpSpPr>
        <p:grpSpPr>
          <a:xfrm>
            <a:off x="5913767" y="4181943"/>
            <a:ext cx="2447370" cy="2157897"/>
            <a:chOff x="5913767" y="4181943"/>
            <a:chExt cx="2447370" cy="2157897"/>
          </a:xfrm>
        </p:grpSpPr>
        <p:sp>
          <p:nvSpPr>
            <p:cNvPr id="12" name="Oval 11"/>
            <p:cNvSpPr/>
            <p:nvPr/>
          </p:nvSpPr>
          <p:spPr>
            <a:xfrm>
              <a:off x="5913767" y="4181943"/>
              <a:ext cx="2447370" cy="2157897"/>
            </a:xfrm>
            <a:prstGeom prst="ellips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4" name="TextBox 13"/>
            <p:cNvSpPr txBox="1"/>
            <p:nvPr/>
          </p:nvSpPr>
          <p:spPr>
            <a:xfrm>
              <a:off x="6051704" y="4799226"/>
              <a:ext cx="2171496" cy="923330"/>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Make predictions</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and be able to</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justify them.</a:t>
              </a:r>
            </a:p>
          </p:txBody>
        </p:sp>
      </p:grpSp>
    </p:spTree>
    <p:extLst>
      <p:ext uri="{BB962C8B-B14F-4D97-AF65-F5344CB8AC3E}">
        <p14:creationId xmlns:p14="http://schemas.microsoft.com/office/powerpoint/2010/main" val="1236879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198" y="478895"/>
            <a:ext cx="8220075" cy="994306"/>
          </a:xfrm>
        </p:spPr>
        <p:txBody>
          <a:bodyPr/>
          <a:lstStyle/>
          <a:p>
            <a:r>
              <a:rPr lang="en-GB" dirty="0">
                <a:solidFill>
                  <a:srgbClr val="699327"/>
                </a:solidFill>
                <a:latin typeface="Tuffy" panose="020B0603060100000000" pitchFamily="34" charset="0"/>
                <a:ea typeface="Tuffy" panose="020B0603060100000000" pitchFamily="34" charset="0"/>
              </a:rPr>
              <a:t>Helping Your Child at Home</a:t>
            </a:r>
          </a:p>
        </p:txBody>
      </p:sp>
      <p:grpSp>
        <p:nvGrpSpPr>
          <p:cNvPr id="3" name="Group 2"/>
          <p:cNvGrpSpPr/>
          <p:nvPr/>
        </p:nvGrpSpPr>
        <p:grpSpPr>
          <a:xfrm>
            <a:off x="546629" y="1413941"/>
            <a:ext cx="3768372" cy="3322652"/>
            <a:chOff x="546629" y="1413941"/>
            <a:chExt cx="3768372" cy="3322652"/>
          </a:xfrm>
        </p:grpSpPr>
        <p:sp>
          <p:nvSpPr>
            <p:cNvPr id="12" name="Oval 11"/>
            <p:cNvSpPr/>
            <p:nvPr/>
          </p:nvSpPr>
          <p:spPr>
            <a:xfrm>
              <a:off x="546629" y="1413941"/>
              <a:ext cx="3768372" cy="3322652"/>
            </a:xfrm>
            <a:prstGeom prst="ellips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4" name="TextBox 13"/>
            <p:cNvSpPr txBox="1"/>
            <p:nvPr/>
          </p:nvSpPr>
          <p:spPr>
            <a:xfrm>
              <a:off x="695525" y="2224231"/>
              <a:ext cx="3464434" cy="1754326"/>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Discuss the setting of the story. Have you read another book with the same setting?</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How does the setting in the first chapter differ to the setting at the end of the story?</a:t>
              </a:r>
            </a:p>
          </p:txBody>
        </p:sp>
      </p:grpSp>
      <p:grpSp>
        <p:nvGrpSpPr>
          <p:cNvPr id="4" name="Group 3"/>
          <p:cNvGrpSpPr/>
          <p:nvPr/>
        </p:nvGrpSpPr>
        <p:grpSpPr>
          <a:xfrm>
            <a:off x="5662648" y="3566490"/>
            <a:ext cx="2897878" cy="2764642"/>
            <a:chOff x="5662648" y="3566490"/>
            <a:chExt cx="2897878" cy="2764642"/>
          </a:xfrm>
        </p:grpSpPr>
        <p:sp>
          <p:nvSpPr>
            <p:cNvPr id="11" name="Oval 10"/>
            <p:cNvSpPr/>
            <p:nvPr/>
          </p:nvSpPr>
          <p:spPr>
            <a:xfrm>
              <a:off x="5662648" y="3566490"/>
              <a:ext cx="2897878" cy="2764642"/>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uffy" panose="020B0603060100000000" pitchFamily="34" charset="0"/>
                <a:ea typeface="Tuffy" panose="020B0603060100000000" pitchFamily="34" charset="0"/>
              </a:endParaRPr>
            </a:p>
          </p:txBody>
        </p:sp>
        <p:sp>
          <p:nvSpPr>
            <p:cNvPr id="15" name="TextBox 14"/>
            <p:cNvSpPr txBox="1"/>
            <p:nvPr/>
          </p:nvSpPr>
          <p:spPr>
            <a:xfrm>
              <a:off x="5731278" y="4348646"/>
              <a:ext cx="2760617" cy="1200329"/>
            </a:xfrm>
            <a:prstGeom prst="rect">
              <a:avLst/>
            </a:prstGeom>
            <a:noFill/>
          </p:spPr>
          <p:txBody>
            <a:bodyPr wrap="square" rtlCol="0">
              <a:spAutoFit/>
            </a:bodyPr>
            <a:lstStyle/>
            <a:p>
              <a:pPr algn="ctr"/>
              <a:r>
                <a:rPr lang="en-GB" dirty="0">
                  <a:solidFill>
                    <a:schemeClr val="bg1"/>
                  </a:solidFill>
                  <a:latin typeface="Tuffy" panose="020B0603060100000000" pitchFamily="34" charset="0"/>
                  <a:ea typeface="Tuffy" panose="020B0603060100000000" pitchFamily="34" charset="0"/>
                </a:rPr>
                <a:t>Have you learnt</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anything while reading this book that you didn’t</a:t>
              </a:r>
              <a:br>
                <a:rPr lang="en-GB" dirty="0">
                  <a:solidFill>
                    <a:schemeClr val="bg1"/>
                  </a:solidFill>
                  <a:latin typeface="Tuffy" panose="020B0603060100000000" pitchFamily="34" charset="0"/>
                  <a:ea typeface="Tuffy" panose="020B0603060100000000" pitchFamily="34" charset="0"/>
                </a:rPr>
              </a:br>
              <a:r>
                <a:rPr lang="en-GB" dirty="0">
                  <a:solidFill>
                    <a:schemeClr val="bg1"/>
                  </a:solidFill>
                  <a:latin typeface="Tuffy" panose="020B0603060100000000" pitchFamily="34" charset="0"/>
                  <a:ea typeface="Tuffy" panose="020B0603060100000000" pitchFamily="34" charset="0"/>
                </a:rPr>
                <a:t>know before?</a:t>
              </a:r>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66610" y="2280034"/>
            <a:ext cx="3406636" cy="41294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 y="0"/>
            <a:ext cx="9132425" cy="6858000"/>
          </a:xfrm>
          <a:prstGeom prst="rect">
            <a:avLst/>
          </a:prstGeom>
        </p:spPr>
      </p:pic>
    </p:spTree>
    <p:extLst>
      <p:ext uri="{BB962C8B-B14F-4D97-AF65-F5344CB8AC3E}">
        <p14:creationId xmlns:p14="http://schemas.microsoft.com/office/powerpoint/2010/main" val="14576431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A668E89-7EBF-46BC-97CC-8BA0273F40FB}" vid="{55997E52-F108-4BFE-ADA4-3FDEC1E52D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314</TotalTime>
  <Words>3254</Words>
  <Application>Microsoft Office PowerPoint</Application>
  <PresentationFormat>On-screen Show (4:3)</PresentationFormat>
  <Paragraphs>250</Paragraphs>
  <Slides>31</Slides>
  <Notes>25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5" baseType="lpstr">
      <vt:lpstr>HfW cursive</vt:lpstr>
      <vt:lpstr>HfW cursive italic</vt:lpstr>
      <vt:lpstr>Sassoon Infant Rg</vt:lpstr>
      <vt:lpstr>Twinkl SemiBold</vt:lpstr>
      <vt:lpstr>Times New Roman</vt:lpstr>
      <vt:lpstr>Twinkl</vt:lpstr>
      <vt:lpstr>Tahoma</vt:lpstr>
      <vt:lpstr>Tuffy-TTF</vt:lpstr>
      <vt:lpstr>Arial</vt:lpstr>
      <vt:lpstr>Calibri</vt:lpstr>
      <vt:lpstr>Tuffy</vt:lpstr>
      <vt:lpstr>Office Theme</vt:lpstr>
      <vt:lpstr>1_Office Theme</vt:lpstr>
      <vt:lpstr>Acrobat Document</vt:lpstr>
      <vt:lpstr>PowerPoint Presentation</vt:lpstr>
      <vt:lpstr>Welcome</vt:lpstr>
      <vt:lpstr>National Curriculum: Year KS1</vt:lpstr>
      <vt:lpstr>How to Help</vt:lpstr>
      <vt:lpstr>Year 1 Common Exception Words</vt:lpstr>
      <vt:lpstr>Year 2 Common Exception Words</vt:lpstr>
      <vt:lpstr>SATs Reading Coverage</vt:lpstr>
      <vt:lpstr>Helping Your Child at Home</vt:lpstr>
      <vt:lpstr>Helping Your Child at Home</vt:lpstr>
      <vt:lpstr>Reading Every Day</vt:lpstr>
      <vt:lpstr>Reading Game Ideas</vt:lpstr>
      <vt:lpstr>Reading Game Ideas</vt:lpstr>
      <vt:lpstr>Reading Game Ideas</vt:lpstr>
      <vt:lpstr>PowerPoint Presentation</vt:lpstr>
      <vt:lpstr>Did You Know…?</vt:lpstr>
      <vt:lpstr>The Jargon – A Quick Guide</vt:lpstr>
      <vt:lpstr>What Is Phonics?</vt:lpstr>
      <vt:lpstr>Why Are Children Taught Phonics?</vt:lpstr>
      <vt:lpstr>The Importance of Listening Skills</vt:lpstr>
      <vt:lpstr>Letters and Sounds</vt:lpstr>
      <vt:lpstr>Phase Two</vt:lpstr>
      <vt:lpstr>Teaching Phonics in School </vt:lpstr>
      <vt:lpstr>Phase Three</vt:lpstr>
      <vt:lpstr>Phase Four</vt:lpstr>
      <vt:lpstr>Yes or No?</vt:lpstr>
      <vt:lpstr>Phase Five</vt:lpstr>
      <vt:lpstr>The Year 1 Phonics Check</vt:lpstr>
      <vt:lpstr>PowerPoint Presentation</vt:lpstr>
      <vt:lpstr>Phase Six and Beyond</vt:lpstr>
      <vt:lpstr>Helping Your Child at Home</vt:lpstr>
      <vt:lpstr>Have you got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Ruby Cunningham</dc:creator>
  <cp:lastModifiedBy>Collins, E</cp:lastModifiedBy>
  <cp:revision>33</cp:revision>
  <cp:lastPrinted>2023-01-20T14:11:44Z</cp:lastPrinted>
  <dcterms:created xsi:type="dcterms:W3CDTF">2019-06-10T16:12:49Z</dcterms:created>
  <dcterms:modified xsi:type="dcterms:W3CDTF">2023-01-23T16:46:02Z</dcterms:modified>
</cp:coreProperties>
</file>