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99" d="100"/>
          <a:sy n="99" d="100"/>
        </p:scale>
        <p:origin x="-12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261F3-CB9B-42E9-B588-2BDF0AEA7663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6D743-F076-4F67-A660-804B30583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5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D743-F076-4F67-A660-804B3058365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105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3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4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03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52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2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5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20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89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1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36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95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1A9E-2C32-4431-9C5F-3ED9EA40BE7F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914D-1254-4498-AF52-C69EA6EDDD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7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973" y="333487"/>
            <a:ext cx="10940527" cy="6056555"/>
          </a:xfrm>
        </p:spPr>
        <p:txBody>
          <a:bodyPr anchor="ctr" anchorCtr="0"/>
          <a:lstStyle/>
          <a:p>
            <a:pPr>
              <a:lnSpc>
                <a:spcPct val="100000"/>
              </a:lnSpc>
            </a:pPr>
            <a:r>
              <a:rPr lang="en-GB" b="1" dirty="0" smtClean="0"/>
              <a:t>A New Early Help Approach in Bury </a:t>
            </a:r>
            <a:br>
              <a:rPr lang="en-GB" b="1" dirty="0" smtClean="0"/>
            </a:br>
            <a:endParaRPr lang="en-GB" sz="12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5723-2BEF-4EF4-930A-E6C4B0304196}" type="datetime1">
              <a:rPr lang="en-GB" smtClean="0"/>
              <a:t>12/11/2019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31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21397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GB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Early Help Is Changing…</a:t>
            </a:r>
            <a:endParaRPr lang="en-GB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6522"/>
            <a:ext cx="10515600" cy="5090441"/>
          </a:xfrm>
        </p:spPr>
        <p:txBody>
          <a:bodyPr>
            <a:normAutofit/>
          </a:bodyPr>
          <a:lstStyle/>
          <a:p>
            <a:pPr algn="just"/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October 2019 targeted early help will be delivered across 5 neighbourhoods in Bury by 3 locality teams which will be situated in Bury, Whitefield and Radcliffe.  </a:t>
            </a:r>
          </a:p>
          <a:p>
            <a:pPr algn="just"/>
            <a:endParaRPr lang="en-GB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Each Locality team will consist of: </a:t>
            </a:r>
          </a:p>
          <a:p>
            <a:pPr lvl="1" algn="just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Leader</a:t>
            </a:r>
          </a:p>
          <a:p>
            <a:pPr lvl="1" algn="just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x Early Help Social Workers</a:t>
            </a:r>
          </a:p>
          <a:p>
            <a:pPr lvl="1" algn="just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x Senior Early Help Worker</a:t>
            </a:r>
          </a:p>
          <a:p>
            <a:pPr lvl="1" algn="just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x Early Help Workers</a:t>
            </a:r>
          </a:p>
          <a:p>
            <a:pPr lvl="1" algn="just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x Early Help Consultant</a:t>
            </a:r>
          </a:p>
          <a:p>
            <a:pPr lvl="1" algn="just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x Early Help Youth Offending Practitioner</a:t>
            </a:r>
          </a:p>
          <a:p>
            <a:pPr lvl="1" algn="just"/>
            <a:endParaRPr lang="en-GB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Pathways for support, advice and guidance are simple and clearly defined through Team Around the School, Team Around Pre-School &amp; Team Around the School 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+.  In addition to self referrals and referrals from MASH/Engine Room.    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10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2306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t">
            <a:normAutofit/>
          </a:bodyPr>
          <a:lstStyle/>
          <a:p>
            <a:pPr algn="ctr"/>
            <a:r>
              <a:rPr lang="en-GB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Around the School (primary/secondary)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08" y="914400"/>
            <a:ext cx="11048105" cy="57123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/>
              <a:t>Schools will be supported by Locality teams and through the Team Around the School approach: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1000" dirty="0" smtClean="0"/>
          </a:p>
          <a:p>
            <a:pPr marL="0" indent="0" algn="ctr">
              <a:buNone/>
            </a:pPr>
            <a:r>
              <a:rPr lang="en-GB" sz="2000" dirty="0" smtClean="0"/>
              <a:t>Each school will have a named Early Help Social Worker and an Early Help Worker from their aligned Locality team.   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200" dirty="0" smtClean="0"/>
              <a:t> </a:t>
            </a:r>
            <a:endParaRPr lang="en-GB" sz="2200" dirty="0"/>
          </a:p>
        </p:txBody>
      </p:sp>
      <p:sp>
        <p:nvSpPr>
          <p:cNvPr id="4" name="Rectangle 3"/>
          <p:cNvSpPr/>
          <p:nvPr/>
        </p:nvSpPr>
        <p:spPr>
          <a:xfrm>
            <a:off x="580912" y="1356737"/>
            <a:ext cx="3216537" cy="45384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RADCLIFFE LOCALITY TEAM</a:t>
            </a:r>
          </a:p>
          <a:p>
            <a:pPr algn="ctr"/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Team Leader: Caroline Finn</a:t>
            </a:r>
          </a:p>
          <a:p>
            <a:pPr algn="ctr"/>
            <a:endParaRPr lang="en-GB" sz="1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Lowercroft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Guardian Angels RC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Christ Church CE Primary, Walshaw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Greenhill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Chantlers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Christ Church Ainsworth CE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Andrew's CE Primary, Radcliffe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Mary's RC Primary, Radcliffe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Wesley Methodist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Cams Lane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Stephen's CE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Peter's CE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Chapelfield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The Derby High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Radcliffe Hall CE/Methodist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Gorsefield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Millwood Primary Special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Radcliffe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Spring Lane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John's CE Primary,  Radcliffe</a:t>
            </a:r>
          </a:p>
          <a:p>
            <a:pPr algn="ctr"/>
            <a:endParaRPr lang="en-GB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48057" y="1368130"/>
            <a:ext cx="3732902" cy="4527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BURY LOCALITY TEAM</a:t>
            </a:r>
          </a:p>
          <a:p>
            <a:pPr algn="ctr"/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Team Leader: Julie Howarth</a:t>
            </a:r>
          </a:p>
          <a:p>
            <a:pPr algn="ctr"/>
            <a:endParaRPr lang="en-GB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Holly Mount RC Primary, Hazlehurst Primary,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Mary's CE Primary Hawkshaw,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Greenmount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Emmanuel Holcombe CE Primary,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Summerseat Methodist Primary,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Joseph's RC Primary,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Andrew's CE Primary Ramsbottom,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Holcombe Brook Primary, Bury Grammar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Bury Church of England High School,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Woodhey High School, St Gabriel's RC High School,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Tottington Primary, St Marie's RC Primary,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The Elton High School, Tottington High School,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 St Thomas's CE Primary, Chesham Primary,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 Old Hall Primary, Our Lady of Lourdes RC Primary,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Luke's CE Primary, Springside Primary,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Joseph &amp; St Bede RC Primary, Woodbank Primary,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 Holy Trinity CE Primary, St John with St Mark CE Primary, Elton Primary, Fairfield Community Primary,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East Ward Community Primary, Peel Brow Primary, 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Hazel Wood High School,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 St Paul's CE Primary, </a:t>
            </a:r>
            <a:endParaRPr lang="en-GB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53081" y="1356737"/>
            <a:ext cx="3528509" cy="45384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WHITEFIELD LOCALITY TEAM</a:t>
            </a:r>
          </a:p>
          <a:p>
            <a:pPr algn="ctr"/>
            <a:r>
              <a:rPr lang="en-GB" sz="1600" b="1" dirty="0" smtClean="0">
                <a:solidFill>
                  <a:schemeClr val="tx2">
                    <a:lumMod val="50000"/>
                  </a:schemeClr>
                </a:solidFill>
              </a:rPr>
              <a:t>Team Leader: Isaac Adams</a:t>
            </a:r>
          </a:p>
          <a:p>
            <a:pPr algn="ctr"/>
            <a:endParaRPr lang="en-GB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Yesoiday HaTorah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Manchester Mesivta High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Bernadette's RC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Bury and Whitefield Jewish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Our Lady of Grace RC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Hollins Grundy Primary, St Monica's RC High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Sunny Bank Primary, St Margaret's CE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Mary's CE Primary, Prestwich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Higher Lane Primary, St Michael's RC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Unsworth Primary, Sedgley Park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All Saints CE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St Hilda's CE Primary, Park View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Parrenthorn High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Butterstile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Unsworth Academy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Heaton Park Primary, Philips High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Mersey Drive Community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Prestwich High School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Elmsbank Arts College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Ribble Drive Community Primary</a:t>
            </a:r>
          </a:p>
          <a:p>
            <a:pPr algn="ctr"/>
            <a:r>
              <a:rPr lang="en-GB" sz="1200" dirty="0" smtClean="0">
                <a:solidFill>
                  <a:schemeClr val="tx2">
                    <a:lumMod val="50000"/>
                  </a:schemeClr>
                </a:solidFill>
              </a:rPr>
              <a:t>Whitefield Community Primary</a:t>
            </a:r>
          </a:p>
          <a:p>
            <a:pPr algn="ctr"/>
            <a:endParaRPr lang="en-GB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GB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80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6" y="0"/>
            <a:ext cx="12192000" cy="549275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t">
            <a:normAutofit/>
          </a:bodyPr>
          <a:lstStyle/>
          <a:p>
            <a:pPr algn="ctr"/>
            <a:r>
              <a:rPr lang="en-GB" sz="3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Team Around the School…</a:t>
            </a:r>
            <a:endParaRPr lang="en-GB" sz="3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903642"/>
            <a:ext cx="11833412" cy="527332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identify children they have concerns about and seek consent from a parent to discuss at the Team Around the School (TAS) meeting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 meetings take place in school; frequency is dependent on need and presenting challenges. 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“Team” who would be present at meetings are:</a:t>
            </a:r>
          </a:p>
          <a:p>
            <a:pPr marL="0" indent="0">
              <a:buNone/>
            </a:pPr>
            <a:endParaRPr lang="en-GB" sz="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Early Help Social Worker</a:t>
            </a:r>
          </a:p>
          <a:p>
            <a:pPr lvl="1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Early Help Worker</a:t>
            </a:r>
          </a:p>
          <a:p>
            <a:pPr lvl="1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</a:t>
            </a:r>
          </a:p>
          <a:p>
            <a:pPr lvl="1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Nurse</a:t>
            </a:r>
          </a:p>
          <a:p>
            <a:pPr lvl="1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Attendance </a:t>
            </a:r>
          </a:p>
          <a:p>
            <a:pPr lvl="1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Housing representative</a:t>
            </a:r>
          </a:p>
          <a:p>
            <a:pPr lvl="1"/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Healthy Young Minds </a:t>
            </a:r>
          </a:p>
          <a:p>
            <a:pPr lvl="1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agencies </a:t>
            </a:r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be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“called in” for professional input should this be required.  </a:t>
            </a:r>
            <a:endParaRPr lang="en-GB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endParaRPr lang="en-GB" sz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function of the meeting is to discuss emerging concerns and share information across social care, health, education and from any other relevant agency in order to make a decision regarding support needs for the family.  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Actions from TAS meetings will be documented and reviewed in subsequent meetings to ensure progress and positive outcomes. </a:t>
            </a:r>
          </a:p>
          <a:p>
            <a:pPr marL="457200" indent="-457200">
              <a:buFont typeface="+mj-lt"/>
              <a:buAutoNum type="arabicPeriod" startAt="4"/>
            </a:pPr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426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538517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t">
            <a:normAutofit/>
          </a:bodyPr>
          <a:lstStyle/>
          <a:p>
            <a:pPr algn="ctr"/>
            <a:r>
              <a:rPr lang="en-GB" sz="3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Possible Outcomes from TAS meetings…</a:t>
            </a:r>
            <a:endParaRPr lang="en-GB" sz="3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75" y="796066"/>
            <a:ext cx="11446137" cy="55617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•	Monitor situation and discuss at next meeting</a:t>
            </a:r>
          </a:p>
          <a:p>
            <a:pPr marL="0" indent="0" algn="ctr">
              <a:buNone/>
            </a:pPr>
            <a:r>
              <a:rPr lang="en-GB" dirty="0" smtClean="0"/>
              <a:t>•	Story So Far (New Early Help Assessment) to be completed</a:t>
            </a:r>
          </a:p>
          <a:p>
            <a:pPr marL="0" indent="0" algn="ctr">
              <a:buNone/>
            </a:pPr>
            <a:r>
              <a:rPr lang="en-GB" dirty="0" smtClean="0"/>
              <a:t>•	</a:t>
            </a:r>
            <a:r>
              <a:rPr lang="en-GB" dirty="0"/>
              <a:t>F</a:t>
            </a:r>
            <a:r>
              <a:rPr lang="en-GB" dirty="0" smtClean="0"/>
              <a:t>amily supported through a Team around Family plan </a:t>
            </a:r>
          </a:p>
          <a:p>
            <a:pPr marL="0" indent="0" algn="ctr">
              <a:buNone/>
            </a:pPr>
            <a:r>
              <a:rPr lang="en-GB" dirty="0" smtClean="0"/>
              <a:t>•	Allocated for targeted intervention (Locality Team)</a:t>
            </a:r>
          </a:p>
          <a:p>
            <a:pPr marL="0" indent="0" algn="ctr">
              <a:buNone/>
            </a:pPr>
            <a:r>
              <a:rPr lang="en-GB" dirty="0" smtClean="0"/>
              <a:t>•	Escalation to MASH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Named Early Help Social Workers and Family workers will provide wrap around support that is available outside of meetings so not enabling drift and delay.  </a:t>
            </a:r>
          </a:p>
          <a:p>
            <a:pPr marL="0" indent="0" algn="ctr">
              <a:buNone/>
            </a:pP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GB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Outcomes and responses will be flexible and in line with need rather than focusing on thresholds. </a:t>
            </a:r>
          </a:p>
          <a:p>
            <a:pPr marL="0" indent="0" algn="ctr">
              <a:buNone/>
            </a:pP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TAS approach aims to co-ordinate health and social care services, working together with schools, to offer support to children and their families providing earlier intervention and targeted pieces of work</a:t>
            </a:r>
          </a:p>
          <a:p>
            <a:pPr marL="0" indent="0" algn="ctr">
              <a:buNone/>
            </a:pPr>
            <a:endParaRPr lang="en-GB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53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680</Words>
  <Application>Microsoft Office PowerPoint</Application>
  <PresentationFormat>Custom</PresentationFormat>
  <Paragraphs>138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 New Early Help Approach in Bury  </vt:lpstr>
      <vt:lpstr>Early Help Is Changing…</vt:lpstr>
      <vt:lpstr>Team Around the School (primary/secondary)</vt:lpstr>
      <vt:lpstr>What is Team Around the School…</vt:lpstr>
      <vt:lpstr>Possible Outcomes from TAS meetings…</vt:lpstr>
    </vt:vector>
  </TitlesOfParts>
  <Company>Bury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Early Help Approach in Bury</dc:title>
  <dc:creator>Walton, Kirsty</dc:creator>
  <cp:lastModifiedBy>Tom Collins</cp:lastModifiedBy>
  <cp:revision>14</cp:revision>
  <cp:lastPrinted>2019-09-11T08:10:46Z</cp:lastPrinted>
  <dcterms:created xsi:type="dcterms:W3CDTF">2019-09-03T09:41:28Z</dcterms:created>
  <dcterms:modified xsi:type="dcterms:W3CDTF">2019-11-12T16:36:58Z</dcterms:modified>
</cp:coreProperties>
</file>