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6" r:id="rId5"/>
    <p:sldId id="260" r:id="rId6"/>
    <p:sldId id="272" r:id="rId7"/>
    <p:sldId id="273" r:id="rId8"/>
    <p:sldId id="264" r:id="rId9"/>
    <p:sldId id="27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9BCFC-A1F0-434D-9371-E5104100D2C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42588-8ADF-4AB7-8C48-0929A1E06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6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Warnings</a:t>
            </a:r>
            <a:r>
              <a:rPr lang="en-GB" baseline="0" dirty="0"/>
              <a:t> for small disruptive things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Class routines rewards/sanctions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After warnings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Final Loose some of playtime – limit rights!!!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Year group incident book for continual low level disruption or major incidents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2588-8ADF-4AB7-8C48-0929A1E06A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42588-8ADF-4AB7-8C48-0929A1E06A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42588-8ADF-4AB7-8C48-0929A1E06A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9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AA7938-B65C-40A2-819C-87129077142E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D541C1-0A69-4BE5-8B91-0173DF859B5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urladyofgracercprimaryschool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dfordges.sharpschool.net/UserFiles/Servers/Server_1059575/Image/Images/Aides/clipart%20-%20children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0956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en-GB" dirty="0"/>
              <a:t>Welcome to Year 5 </a:t>
            </a:r>
          </a:p>
        </p:txBody>
      </p:sp>
      <p:pic>
        <p:nvPicPr>
          <p:cNvPr id="1028" name="Picture 4" descr="http://t0.gstatic.com/images?q=tbn:ANd9GcT5xSnUztZ7n9RpjgEwI9wHc3wgHZ9yL9r9OiNWfMkPCzhOia0rg01por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3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824742"/>
            <a:ext cx="6408712" cy="51245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0"/>
              </a:rPr>
              <a:t>Thank you for attending. We look forward to working alongside you in educating your children in Year 5.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0"/>
              </a:rPr>
              <a:t>Any questions?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latin typeface="Arial Rounded MT Bold" panose="020F0704030504030204" pitchFamily="34" charset="0"/>
              </a:rPr>
              <a:t>School website: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http://www.ourladyofgracercprimaryschool.co.uk/</a:t>
            </a:r>
            <a:endParaRPr lang="en-GB" dirty="0"/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33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Staff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119256"/>
            <a:ext cx="6965244" cy="4046047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Head Teacher - Mrs Casey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Deputy Head - Mr Collins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SENCO – Mr Barker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Upper Key Stage 2 Leader – Mrs Smith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Teachers – Mrs Smith and Miss Skarratt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PPA teachers –  Mrs Neill (Y5S)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                                   Mrs Bowers (Y5AS)</a:t>
            </a:r>
          </a:p>
          <a:p>
            <a:pPr marL="0" indent="0">
              <a:buNone/>
            </a:pPr>
            <a:r>
              <a:rPr lang="en-GB" dirty="0">
                <a:latin typeface="Twinkl Cursive Looped" panose="02000000000000000000" pitchFamily="2" charset="0"/>
              </a:rPr>
              <a:t> 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01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08" y="269709"/>
            <a:ext cx="6965245" cy="1202485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Subjects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8024" y="1772816"/>
            <a:ext cx="3106688" cy="3989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21864" y="5229200"/>
            <a:ext cx="7192199" cy="4339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Arial Rounded MT Bold" panose="020F0704030504030204" pitchFamily="34" charset="0"/>
              </a:rPr>
              <a:t>It is essential that kits are in school each day. The tee-shirts should be in the child’s house colour. They can bring in warmer clothes in the winter and also trainers rather than pumps for outdoors.</a:t>
            </a:r>
          </a:p>
          <a:p>
            <a:br>
              <a:rPr lang="en-GB" sz="1600" dirty="0">
                <a:latin typeface="Twinkl Cursive Looped" panose="02000000000000000000" pitchFamily="2" charset="0"/>
              </a:rPr>
            </a:br>
            <a:r>
              <a:rPr lang="en-GB" sz="1600" dirty="0">
                <a:latin typeface="Twinkl Cursive Looped" panose="02000000000000000000" pitchFamily="2" charset="0"/>
              </a:rPr>
              <a:t>      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72914-D134-485F-87AA-95768A96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90" y="1284169"/>
            <a:ext cx="5714680" cy="3989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9EBC1F-FE35-450F-85E1-2D0A53C42C2B}"/>
              </a:ext>
            </a:extLst>
          </p:cNvPr>
          <p:cNvSpPr txBox="1"/>
          <p:nvPr/>
        </p:nvSpPr>
        <p:spPr>
          <a:xfrm>
            <a:off x="6876256" y="4224811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09DEF-2A84-419C-988D-AB5CE4D2B41F}"/>
              </a:ext>
            </a:extLst>
          </p:cNvPr>
          <p:cNvSpPr txBox="1"/>
          <p:nvPr/>
        </p:nvSpPr>
        <p:spPr>
          <a:xfrm>
            <a:off x="922572" y="5423519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5428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Class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1" y="2020066"/>
            <a:ext cx="6965245" cy="3713189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Raffle tickets, Dojos or House Points are awarded for good behaviour in class, behaviour around the school and good work.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Group points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Star of the Week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Star Writer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WOW Certificates (from January)</a:t>
            </a:r>
          </a:p>
        </p:txBody>
      </p:sp>
    </p:spTree>
    <p:extLst>
      <p:ext uri="{BB962C8B-B14F-4D97-AF65-F5344CB8AC3E}">
        <p14:creationId xmlns:p14="http://schemas.microsoft.com/office/powerpoint/2010/main" val="186152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65245" cy="120248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637250"/>
            <a:ext cx="6480720" cy="2032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Twinkl Cursive Looped" panose="02000000000000000000" pitchFamily="2" charset="0"/>
              </a:rPr>
              <a:t> </a:t>
            </a:r>
            <a:r>
              <a:rPr lang="en-GB" sz="1600" b="1" dirty="0">
                <a:latin typeface="Arial Rounded MT Bold" panose="020F0704030504030204" pitchFamily="34" charset="0"/>
              </a:rPr>
              <a:t>Daily homework </a:t>
            </a:r>
          </a:p>
          <a:p>
            <a:pPr>
              <a:buFontTx/>
              <a:buChar char="-"/>
            </a:pPr>
            <a:r>
              <a:rPr lang="en-GB" sz="1600" dirty="0">
                <a:latin typeface="Arial Rounded MT Bold" panose="020F0704030504030204" pitchFamily="34" charset="0"/>
              </a:rPr>
              <a:t>Reading                                    Arithmetic Practice</a:t>
            </a:r>
          </a:p>
          <a:p>
            <a:pPr>
              <a:buFontTx/>
              <a:buChar char="-"/>
            </a:pPr>
            <a:r>
              <a:rPr lang="en-GB" sz="1600" dirty="0">
                <a:latin typeface="Arial Rounded MT Bold" panose="020F0704030504030204" pitchFamily="34" charset="0"/>
              </a:rPr>
              <a:t>Spellings (homework lists/Spelling Shed)</a:t>
            </a:r>
          </a:p>
          <a:p>
            <a:pPr>
              <a:buFontTx/>
              <a:buChar char="-"/>
            </a:pPr>
            <a:r>
              <a:rPr lang="en-GB" sz="1600" dirty="0">
                <a:latin typeface="Arial Rounded MT Bold" panose="020F0704030504030204" pitchFamily="34" charset="0"/>
              </a:rPr>
              <a:t>Times tables (TT Rock Stars/Purple Mash)</a:t>
            </a:r>
          </a:p>
          <a:p>
            <a:pPr marL="0" indent="0">
              <a:buNone/>
            </a:pPr>
            <a:endParaRPr lang="en-GB" sz="1600" dirty="0"/>
          </a:p>
          <a:p>
            <a:pPr>
              <a:buFontTx/>
              <a:buChar char="-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11961"/>
              </p:ext>
            </p:extLst>
          </p:nvPr>
        </p:nvGraphicFramePr>
        <p:xfrm>
          <a:off x="1187624" y="1052736"/>
          <a:ext cx="6624735" cy="385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412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 Rounded MT Bold" panose="020F070403050403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 Rounded MT Bold" panose="020F0704030504030204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 Rounded MT Bold" panose="020F0704030504030204" pitchFamily="34" charset="0"/>
                        </a:rPr>
                        <a:t>Due 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22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22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Spellings/ Maths/ English (5S)</a:t>
                      </a:r>
                    </a:p>
                    <a:p>
                      <a:pPr algn="ctr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The following Tuesday</a:t>
                      </a:r>
                    </a:p>
                    <a:p>
                      <a:pPr algn="ctr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5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Spellings/ Maths/ English (5AS)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The following Wednesday</a:t>
                      </a:r>
                    </a:p>
                    <a:p>
                      <a:pPr algn="ctr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8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22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37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1620" y="908720"/>
            <a:ext cx="6840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rial Rounded MT Bold" panose="020F0704030504030204" pitchFamily="34" charset="0"/>
              </a:rPr>
              <a:t>Ongoing skills to practise at home regularly</a:t>
            </a:r>
          </a:p>
          <a:p>
            <a:pPr algn="ctr"/>
            <a:endParaRPr lang="en-GB" sz="24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The spelling homework lists need constant reinforcement at regular intervals.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Daily reading whenever possible.</a:t>
            </a:r>
            <a:endParaRPr lang="en-GB" sz="20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It is essential for pupils to continue to practice their number bonds to 10, 20, 100 and 1000.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Key Stage 2 children must continue to learn and practise their times tables.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All tables are expected to be known by the end of Year 4 but must regularly be consolidated in the following year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All division facts are expected to be known by end of Year 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Arithmetic skills (from tests in class)</a:t>
            </a:r>
            <a:endParaRPr lang="en-GB" sz="20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6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DF0C3-A1C8-4F8A-BF89-5D42DF5F0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00800" cy="52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4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Parents’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Individual Parents’ Evenings will held twice a year. At these meetings you will be able to discuss your child’s progress.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We will inform you of the details when they become available.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If you feel you need to speak to your child’s teacher, please make an appointment via the school office .</a:t>
            </a:r>
          </a:p>
        </p:txBody>
      </p:sp>
    </p:spTree>
    <p:extLst>
      <p:ext uri="{BB962C8B-B14F-4D97-AF65-F5344CB8AC3E}">
        <p14:creationId xmlns:p14="http://schemas.microsoft.com/office/powerpoint/2010/main" val="108825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027" y="-4969"/>
            <a:ext cx="5723468" cy="182809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Going Home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1823121"/>
            <a:ext cx="6288243" cy="3222505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children will be dismissed from the playground by their class teacher.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Please remind your child that if you (or whoever is picking them up) are running late, they must stay with their teacher.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If any children are left by 3:40pm, their teacher will take the child/children to the office and contact parents.  Someone will stay with them until they are collected.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If there is a change in your child’s usual routine, please contact the school so that the office staff can get the message to us</a:t>
            </a:r>
            <a:r>
              <a:rPr lang="en-GB" sz="2000" dirty="0">
                <a:solidFill>
                  <a:schemeClr val="tx1"/>
                </a:solidFill>
                <a:latin typeface="Twinkl Cursive Loop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107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1">
      <a:majorFont>
        <a:latin typeface="Kristen ITC"/>
        <a:ea typeface=""/>
        <a:cs typeface=""/>
      </a:majorFont>
      <a:minorFont>
        <a:latin typeface="HfW cursive top loops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818</TotalTime>
  <Words>524</Words>
  <Application>Microsoft Office PowerPoint</Application>
  <PresentationFormat>On-screen Show (4:3)</PresentationFormat>
  <Paragraphs>80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Brush Script MT</vt:lpstr>
      <vt:lpstr>Calibri</vt:lpstr>
      <vt:lpstr>HfW cursive top loops</vt:lpstr>
      <vt:lpstr>Kristen ITC</vt:lpstr>
      <vt:lpstr>Rage Italic</vt:lpstr>
      <vt:lpstr>Twinkl Cursive Looped</vt:lpstr>
      <vt:lpstr>Pushpin</vt:lpstr>
      <vt:lpstr>Welcome to Year 5 </vt:lpstr>
      <vt:lpstr>Staff </vt:lpstr>
      <vt:lpstr>Subjects </vt:lpstr>
      <vt:lpstr>Class Routines</vt:lpstr>
      <vt:lpstr>Homework</vt:lpstr>
      <vt:lpstr>PowerPoint Presentation</vt:lpstr>
      <vt:lpstr>PowerPoint Presentation</vt:lpstr>
      <vt:lpstr>Parents’ Evening</vt:lpstr>
      <vt:lpstr>Going Home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5.</dc:title>
  <dc:creator>RaiP</dc:creator>
  <cp:lastModifiedBy>Skarratt, Jackie</cp:lastModifiedBy>
  <cp:revision>62</cp:revision>
  <dcterms:created xsi:type="dcterms:W3CDTF">2013-09-16T14:42:23Z</dcterms:created>
  <dcterms:modified xsi:type="dcterms:W3CDTF">2025-03-27T15:44:06Z</dcterms:modified>
</cp:coreProperties>
</file>