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74" r:id="rId5"/>
    <p:sldId id="266" r:id="rId6"/>
    <p:sldId id="260" r:id="rId7"/>
    <p:sldId id="272" r:id="rId8"/>
    <p:sldId id="264" r:id="rId9"/>
    <p:sldId id="271" r:id="rId10"/>
    <p:sldId id="276" r:id="rId11"/>
    <p:sldId id="275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7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9BCFC-A1F0-434D-9371-E5104100D2C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42588-8ADF-4AB7-8C48-0929A1E06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6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Warnings</a:t>
            </a:r>
            <a:r>
              <a:rPr lang="en-GB" baseline="0" dirty="0"/>
              <a:t> for small disruptive things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Class routines rewards/sanctions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After warnings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Final Loose some of playtime – limit rights!!!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Year group incident book for continual low level disruption or major incidents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2588-8ADF-4AB7-8C48-0929A1E06A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2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AAA7938-B65C-40A2-819C-87129077142E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D541C1-0A69-4BE5-8B91-0173DF859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urladyofgracercprimaryschool.co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dfordges.sharpschool.net/UserFiles/Servers/Server_1059575/Image/Images/Aides/clipart%20-%20children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068960"/>
            <a:ext cx="3095625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/>
          <a:lstStyle/>
          <a:p>
            <a:r>
              <a:rPr lang="en-GB" dirty="0"/>
              <a:t>Welcome to Year Three</a:t>
            </a:r>
          </a:p>
        </p:txBody>
      </p:sp>
      <p:pic>
        <p:nvPicPr>
          <p:cNvPr id="1028" name="Picture 4" descr="http://t0.gstatic.com/images?q=tbn:ANd9GcT5xSnUztZ7n9RpjgEwI9wHc3wgHZ9yL9r9OiNWfMkPCzhOia0rg01por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73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79AF-C5AA-4E27-A3B1-1DC20EFB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407" y="548680"/>
            <a:ext cx="5637217" cy="451178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Sacramental Programme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20B7-C997-4865-A028-0B8F76F9A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1" y="976176"/>
            <a:ext cx="6912768" cy="531840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200" b="1" u="sng" dirty="0">
                <a:latin typeface="Comic Sans MS" panose="030F0702030302020204" pitchFamily="66" charset="0"/>
              </a:rPr>
              <a:t>Sessions </a:t>
            </a:r>
          </a:p>
          <a:p>
            <a:pPr marL="0" indent="0">
              <a:buNone/>
            </a:pPr>
            <a:r>
              <a:rPr lang="en-GB" sz="4200" dirty="0">
                <a:latin typeface="Comic Sans MS" panose="030F0702030302020204" pitchFamily="66" charset="0"/>
              </a:rPr>
              <a:t>Parish Meetings are held at Our Lady of Grace RC Church Parish Hall at 9.50am on a Sunday morning. </a:t>
            </a:r>
          </a:p>
          <a:p>
            <a:pPr marL="0" indent="0">
              <a:buNone/>
            </a:pPr>
            <a:r>
              <a:rPr lang="en-GB" sz="4200" dirty="0">
                <a:latin typeface="Comic Sans MS" panose="030F0702030302020204" pitchFamily="66" charset="0"/>
              </a:rPr>
              <a:t>Please attend 9am or 11am Mass. </a:t>
            </a:r>
          </a:p>
          <a:p>
            <a:pPr marL="0" indent="0">
              <a:buNone/>
            </a:pPr>
            <a:r>
              <a:rPr lang="en-GB" sz="42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1 –</a:t>
            </a:r>
            <a:r>
              <a:rPr lang="en-GB" sz="4200" dirty="0">
                <a:latin typeface="Comic Sans MS" panose="030F0702030302020204" pitchFamily="66" charset="0"/>
              </a:rPr>
              <a:t> Sunday 3</a:t>
            </a:r>
            <a:r>
              <a:rPr lang="en-GB" sz="4200" baseline="30000" dirty="0">
                <a:latin typeface="Comic Sans MS" panose="030F0702030302020204" pitchFamily="66" charset="0"/>
              </a:rPr>
              <a:t>rd</a:t>
            </a:r>
            <a:r>
              <a:rPr lang="en-GB" sz="4200" dirty="0">
                <a:latin typeface="Comic Sans MS" panose="030F0702030302020204" pitchFamily="66" charset="0"/>
              </a:rPr>
              <a:t> November 2024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2 –</a:t>
            </a:r>
            <a:r>
              <a:rPr lang="en-GB" sz="4200" dirty="0">
                <a:latin typeface="Comic Sans MS" panose="030F0702030302020204" pitchFamily="66" charset="0"/>
              </a:rPr>
              <a:t> Sunday 24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November 2024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3 –</a:t>
            </a:r>
            <a:r>
              <a:rPr lang="en-GB" sz="4200" dirty="0">
                <a:latin typeface="Comic Sans MS" panose="030F0702030302020204" pitchFamily="66" charset="0"/>
              </a:rPr>
              <a:t> Sunday 15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December 2024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4 –</a:t>
            </a:r>
            <a:r>
              <a:rPr lang="en-GB" sz="4200" dirty="0">
                <a:latin typeface="Comic Sans MS" panose="030F0702030302020204" pitchFamily="66" charset="0"/>
              </a:rPr>
              <a:t> Sunday 19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January 2025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5 – </a:t>
            </a:r>
            <a:r>
              <a:rPr lang="en-GB" sz="4200" dirty="0">
                <a:latin typeface="Comic Sans MS" panose="030F0702030302020204" pitchFamily="66" charset="0"/>
              </a:rPr>
              <a:t>Sunday</a:t>
            </a:r>
            <a:r>
              <a:rPr lang="en-GB" sz="4200" b="1" dirty="0">
                <a:latin typeface="Comic Sans MS" panose="030F0702030302020204" pitchFamily="66" charset="0"/>
              </a:rPr>
              <a:t> </a:t>
            </a:r>
            <a:r>
              <a:rPr lang="en-GB" sz="4200" dirty="0">
                <a:latin typeface="Comic Sans MS" panose="030F0702030302020204" pitchFamily="66" charset="0"/>
              </a:rPr>
              <a:t>9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February 2025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6 – </a:t>
            </a:r>
            <a:r>
              <a:rPr lang="en-GB" sz="4200" dirty="0">
                <a:latin typeface="Comic Sans MS" panose="030F0702030302020204" pitchFamily="66" charset="0"/>
              </a:rPr>
              <a:t>Sunday</a:t>
            </a:r>
            <a:r>
              <a:rPr lang="en-GB" sz="4200" b="1" dirty="0">
                <a:latin typeface="Comic Sans MS" panose="030F0702030302020204" pitchFamily="66" charset="0"/>
              </a:rPr>
              <a:t> </a:t>
            </a:r>
            <a:r>
              <a:rPr lang="en-GB" sz="4200" dirty="0">
                <a:latin typeface="Comic Sans MS" panose="030F0702030302020204" pitchFamily="66" charset="0"/>
              </a:rPr>
              <a:t>2</a:t>
            </a:r>
            <a:r>
              <a:rPr lang="en-GB" sz="4200" baseline="30000" dirty="0">
                <a:latin typeface="Comic Sans MS" panose="030F0702030302020204" pitchFamily="66" charset="0"/>
              </a:rPr>
              <a:t>nd</a:t>
            </a:r>
            <a:r>
              <a:rPr lang="en-GB" sz="4200" dirty="0">
                <a:latin typeface="Comic Sans MS" panose="030F0702030302020204" pitchFamily="66" charset="0"/>
              </a:rPr>
              <a:t> March 2025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7 –</a:t>
            </a:r>
            <a:r>
              <a:rPr lang="en-GB" sz="4200" dirty="0">
                <a:latin typeface="Comic Sans MS" panose="030F0702030302020204" pitchFamily="66" charset="0"/>
              </a:rPr>
              <a:t> Sunday 6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April 2025 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Session 8 –</a:t>
            </a:r>
            <a:r>
              <a:rPr lang="en-GB" sz="4200" dirty="0">
                <a:latin typeface="Comic Sans MS" panose="030F0702030302020204" pitchFamily="66" charset="0"/>
              </a:rPr>
              <a:t> Sunday 18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May 2025  </a:t>
            </a:r>
          </a:p>
          <a:p>
            <a:pPr marL="0" indent="0">
              <a:buNone/>
            </a:pPr>
            <a:endParaRPr lang="en-GB" sz="4200" b="1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200" b="1" u="sng" dirty="0">
                <a:latin typeface="Comic Sans MS" panose="030F0702030302020204" pitchFamily="66" charset="0"/>
              </a:rPr>
              <a:t>Reconciliation Service </a:t>
            </a:r>
            <a:endParaRPr lang="en-GB" sz="4200" dirty="0">
              <a:latin typeface="Comic Sans MS" panose="030F0702030302020204" pitchFamily="66" charset="0"/>
            </a:endParaRPr>
          </a:p>
          <a:p>
            <a:r>
              <a:rPr lang="en-GB" sz="4200" dirty="0">
                <a:latin typeface="Comic Sans MS" panose="030F0702030302020204" pitchFamily="66" charset="0"/>
              </a:rPr>
              <a:t>Thursday 13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March 2025</a:t>
            </a:r>
          </a:p>
          <a:p>
            <a:pPr marL="0" indent="0">
              <a:buNone/>
            </a:pPr>
            <a:endParaRPr lang="en-GB" sz="4200" b="1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200" b="1" u="sng" dirty="0">
                <a:latin typeface="Comic Sans MS" panose="030F0702030302020204" pitchFamily="66" charset="0"/>
              </a:rPr>
              <a:t>First Holy Communion </a:t>
            </a:r>
            <a:endParaRPr lang="en-GB" sz="4200" dirty="0">
              <a:latin typeface="Comic Sans MS" panose="030F0702030302020204" pitchFamily="66" charset="0"/>
            </a:endParaRPr>
          </a:p>
          <a:p>
            <a:r>
              <a:rPr lang="en-GB" sz="4200" b="1" dirty="0">
                <a:latin typeface="Comic Sans MS" panose="030F0702030302020204" pitchFamily="66" charset="0"/>
              </a:rPr>
              <a:t>Mrs Hamer’s Class –</a:t>
            </a:r>
            <a:r>
              <a:rPr lang="en-GB" sz="4200" dirty="0">
                <a:latin typeface="Comic Sans MS" panose="030F0702030302020204" pitchFamily="66" charset="0"/>
              </a:rPr>
              <a:t> Saturday 7</a:t>
            </a:r>
            <a:r>
              <a:rPr lang="en-GB" sz="4200" baseline="30000" dirty="0">
                <a:latin typeface="Comic Sans MS" panose="030F0702030302020204" pitchFamily="66" charset="0"/>
              </a:rPr>
              <a:t>th</a:t>
            </a:r>
            <a:r>
              <a:rPr lang="en-GB" sz="4200" dirty="0">
                <a:latin typeface="Comic Sans MS" panose="030F0702030302020204" pitchFamily="66" charset="0"/>
              </a:rPr>
              <a:t> June 2025</a:t>
            </a:r>
          </a:p>
          <a:p>
            <a:r>
              <a:rPr lang="en-GB" sz="4200" b="1" dirty="0">
                <a:latin typeface="Comic Sans MS" panose="030F0702030302020204" pitchFamily="66" charset="0"/>
              </a:rPr>
              <a:t>Mrs Sinclair’s Class –</a:t>
            </a:r>
            <a:r>
              <a:rPr lang="en-GB" sz="4200" dirty="0">
                <a:latin typeface="Comic Sans MS" panose="030F0702030302020204" pitchFamily="66" charset="0"/>
              </a:rPr>
              <a:t> Saturday 14</a:t>
            </a:r>
            <a:r>
              <a:rPr lang="en-GB" sz="4200" baseline="30000" dirty="0">
                <a:latin typeface="Comic Sans MS" panose="030F0702030302020204" pitchFamily="66" charset="0"/>
              </a:rPr>
              <a:t>th </a:t>
            </a:r>
            <a:r>
              <a:rPr lang="en-GB" sz="4200" dirty="0">
                <a:latin typeface="Comic Sans MS" panose="030F0702030302020204" pitchFamily="66" charset="0"/>
              </a:rPr>
              <a:t>June 2025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894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4CDEF-676F-4CA5-A2C4-BC345D4F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Kristen ITC" panose="03050502040202030202" pitchFamily="66" charset="0"/>
              </a:rPr>
              <a:t>Our Website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FB1B6-6DA5-49FB-B4DD-F7AC64BC0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http://www.ourladyofgracercprimaryschool.co.uk/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265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836712"/>
            <a:ext cx="6196405" cy="4886357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Thank you for listening, we look forward to working alongside you in educating your children in Year Three.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Any questions? </a:t>
            </a:r>
          </a:p>
          <a:p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33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Staff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Head Teacher - Mrs Casey</a:t>
            </a:r>
          </a:p>
          <a:p>
            <a:r>
              <a:rPr lang="en-GB" dirty="0">
                <a:latin typeface="Comic Sans MS" panose="030F0702030302020204" pitchFamily="66" charset="0"/>
              </a:rPr>
              <a:t>Deputy Head - Mr Collins</a:t>
            </a:r>
          </a:p>
          <a:p>
            <a:r>
              <a:rPr lang="en-GB" dirty="0">
                <a:latin typeface="Comic Sans MS" panose="030F0702030302020204" pitchFamily="66" charset="0"/>
              </a:rPr>
              <a:t>Phase Leader – Miss </a:t>
            </a:r>
            <a:r>
              <a:rPr lang="en-GB" dirty="0" err="1">
                <a:latin typeface="Comic Sans MS" panose="030F0702030302020204" pitchFamily="66" charset="0"/>
              </a:rPr>
              <a:t>Gray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Teachers -  Mrs Hamer and Mrs Sinclair</a:t>
            </a:r>
          </a:p>
          <a:p>
            <a:r>
              <a:rPr lang="en-GB" dirty="0">
                <a:latin typeface="Comic Sans MS" panose="030F0702030302020204" pitchFamily="66" charset="0"/>
              </a:rPr>
              <a:t>Supported by Mrs </a:t>
            </a:r>
            <a:r>
              <a:rPr lang="en-GB" dirty="0" err="1">
                <a:latin typeface="Comic Sans MS" panose="030F0702030302020204" pitchFamily="66" charset="0"/>
              </a:rPr>
              <a:t>Raverscroft</a:t>
            </a:r>
            <a:r>
              <a:rPr lang="en-GB" dirty="0">
                <a:latin typeface="Comic Sans MS" panose="030F0702030302020204" pitchFamily="66" charset="0"/>
              </a:rPr>
              <a:t> and Mrs Ramsbottom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Mrs Neill covers PPA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   Y3H – Friday PM 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   Y3S – Tuesday PM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01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3600400" cy="3989039"/>
          </a:xfrm>
        </p:spPr>
        <p:txBody>
          <a:bodyPr>
            <a:normAutofit fontScale="85000" lnSpcReduction="20000"/>
          </a:bodyPr>
          <a:lstStyle/>
          <a:p>
            <a:r>
              <a:rPr lang="en-GB" sz="1900" dirty="0">
                <a:latin typeface="Comic Sans MS" panose="030F0702030302020204" pitchFamily="66" charset="0"/>
              </a:rPr>
              <a:t>English-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George’s Marvellous Medicine.</a:t>
            </a:r>
            <a:endParaRPr lang="en-GB" sz="1900" dirty="0">
              <a:latin typeface="Comic Sans MS" panose="030F0702030302020204" pitchFamily="66" charset="0"/>
            </a:endParaRPr>
          </a:p>
          <a:p>
            <a:r>
              <a:rPr lang="en-GB" sz="1900" dirty="0">
                <a:latin typeface="Comic Sans MS" panose="030F0702030302020204" pitchFamily="66" charset="0"/>
              </a:rPr>
              <a:t>Maths – 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Place Value, Arithmetic: Addition, Subtraction and Multiplication and Division </a:t>
            </a:r>
          </a:p>
          <a:p>
            <a:r>
              <a:rPr lang="en-GB" sz="1900" dirty="0">
                <a:latin typeface="Comic Sans MS" panose="030F0702030302020204" pitchFamily="66" charset="0"/>
              </a:rPr>
              <a:t>SPAG (Spelling Punctuation and Grammar) </a:t>
            </a:r>
            <a:endParaRPr lang="en-GB" sz="19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900" dirty="0">
                <a:latin typeface="Comic Sans MS" panose="030F0702030302020204" pitchFamily="66" charset="0"/>
              </a:rPr>
              <a:t>Big Write – 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descriptive writing – character descriptions and settings, rhyme, instructions and book review.</a:t>
            </a:r>
          </a:p>
          <a:p>
            <a:r>
              <a:rPr lang="en-GB" sz="1900" dirty="0">
                <a:latin typeface="Comic Sans MS" panose="030F0702030302020204" pitchFamily="66" charset="0"/>
              </a:rPr>
              <a:t>Religion –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Our Lady (Our Lady’s birthday and the Holy Rosary), Homes, Promises and Baptism.  </a:t>
            </a:r>
          </a:p>
          <a:p>
            <a:r>
              <a:rPr lang="en-GB" sz="1900" dirty="0">
                <a:latin typeface="Comic Sans MS" panose="030F0702030302020204" pitchFamily="66" charset="0"/>
              </a:rPr>
              <a:t>Science – 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Health and Movement</a:t>
            </a:r>
          </a:p>
          <a:p>
            <a:r>
              <a:rPr lang="en-GB" sz="1900" dirty="0">
                <a:latin typeface="Comic Sans MS" panose="030F0702030302020204" pitchFamily="66" charset="0"/>
              </a:rPr>
              <a:t>Computing -  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Text and Multimedia, searching for information, internet safety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8024" y="1772817"/>
            <a:ext cx="3106688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latin typeface="Comic Sans MS" panose="030F0702030302020204" pitchFamily="66" charset="0"/>
              </a:rPr>
              <a:t>Music – </a:t>
            </a: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Singing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PE  - </a:t>
            </a:r>
            <a:r>
              <a:rPr lang="en-GB" sz="1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Multiskills</a:t>
            </a: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 &amp; Dance  (Monday)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WOW –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Communities</a:t>
            </a:r>
            <a:r>
              <a:rPr lang="en-GB" sz="1800" dirty="0">
                <a:latin typeface="Comic Sans MS" panose="030F0702030302020204" pitchFamily="66" charset="0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(Geography) Kings and Queens      (History)</a:t>
            </a:r>
            <a:b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Mary’s Gifts (D&amp;T)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WAU – 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Black History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Kindness and Anti-  bullying. </a:t>
            </a:r>
          </a:p>
          <a:p>
            <a:endParaRPr lang="en-GB" sz="1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28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8891F-7021-492A-9E91-344EF836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F7291-EF47-4080-A816-576A602E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should have a kit in school each day for every PE Lesson. </a:t>
            </a:r>
          </a:p>
          <a:p>
            <a:r>
              <a:rPr lang="en-GB" dirty="0"/>
              <a:t>Trainers and tracksuit pants/leggings can be worn during the Autumn term. </a:t>
            </a:r>
          </a:p>
          <a:p>
            <a:r>
              <a:rPr lang="en-GB" dirty="0"/>
              <a:t>Kits will be sent home at the end of each half term. </a:t>
            </a:r>
          </a:p>
          <a:p>
            <a:r>
              <a:rPr lang="en-GB" dirty="0"/>
              <a:t>Our PE day is a Monday. </a:t>
            </a:r>
          </a:p>
        </p:txBody>
      </p:sp>
    </p:spTree>
    <p:extLst>
      <p:ext uri="{BB962C8B-B14F-4D97-AF65-F5344CB8AC3E}">
        <p14:creationId xmlns:p14="http://schemas.microsoft.com/office/powerpoint/2010/main" val="103997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We have award systems in place in each classroom</a:t>
            </a:r>
          </a:p>
          <a:p>
            <a:r>
              <a:rPr lang="en-GB" dirty="0">
                <a:latin typeface="Comic Sans MS" panose="030F0702030302020204" pitchFamily="66" charset="0"/>
              </a:rPr>
              <a:t>We are very positive and we try to motivate with lots of praise rather than punish with consequences.</a:t>
            </a:r>
          </a:p>
          <a:p>
            <a:r>
              <a:rPr lang="en-GB" dirty="0">
                <a:latin typeface="Comic Sans MS" panose="030F0702030302020204" pitchFamily="66" charset="0"/>
              </a:rPr>
              <a:t>We have high expectations in terms of pupils’ work, attitude and behaviour.</a:t>
            </a:r>
          </a:p>
        </p:txBody>
      </p:sp>
    </p:spTree>
    <p:extLst>
      <p:ext uri="{BB962C8B-B14F-4D97-AF65-F5344CB8AC3E}">
        <p14:creationId xmlns:p14="http://schemas.microsoft.com/office/powerpoint/2010/main" val="186152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965245" cy="1202485"/>
          </a:xfrm>
        </p:spPr>
        <p:txBody>
          <a:bodyPr>
            <a:normAutofit/>
          </a:bodyPr>
          <a:lstStyle/>
          <a:p>
            <a:r>
              <a:rPr lang="en-GB" sz="3600" dirty="0"/>
              <a:t>Homework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267035-73DD-4650-A1E2-D99BCD713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38906"/>
              </p:ext>
            </p:extLst>
          </p:nvPr>
        </p:nvGraphicFramePr>
        <p:xfrm>
          <a:off x="1187623" y="1496227"/>
          <a:ext cx="6965246" cy="2868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946">
                  <a:extLst>
                    <a:ext uri="{9D8B030D-6E8A-4147-A177-3AD203B41FA5}">
                      <a16:colId xmlns:a16="http://schemas.microsoft.com/office/drawing/2014/main" val="526927951"/>
                    </a:ext>
                  </a:extLst>
                </a:gridCol>
                <a:gridCol w="1392946">
                  <a:extLst>
                    <a:ext uri="{9D8B030D-6E8A-4147-A177-3AD203B41FA5}">
                      <a16:colId xmlns:a16="http://schemas.microsoft.com/office/drawing/2014/main" val="3960163735"/>
                    </a:ext>
                  </a:extLst>
                </a:gridCol>
                <a:gridCol w="1392946">
                  <a:extLst>
                    <a:ext uri="{9D8B030D-6E8A-4147-A177-3AD203B41FA5}">
                      <a16:colId xmlns:a16="http://schemas.microsoft.com/office/drawing/2014/main" val="2004848329"/>
                    </a:ext>
                  </a:extLst>
                </a:gridCol>
                <a:gridCol w="1392946">
                  <a:extLst>
                    <a:ext uri="{9D8B030D-6E8A-4147-A177-3AD203B41FA5}">
                      <a16:colId xmlns:a16="http://schemas.microsoft.com/office/drawing/2014/main" val="2958551300"/>
                    </a:ext>
                  </a:extLst>
                </a:gridCol>
                <a:gridCol w="1393462">
                  <a:extLst>
                    <a:ext uri="{9D8B030D-6E8A-4147-A177-3AD203B41FA5}">
                      <a16:colId xmlns:a16="http://schemas.microsoft.com/office/drawing/2014/main" val="2756228150"/>
                    </a:ext>
                  </a:extLst>
                </a:gridCol>
              </a:tblGrid>
              <a:tr h="751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Monday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Tuesday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Wednesday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Thursday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Friday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/>
                </a:tc>
                <a:extLst>
                  <a:ext uri="{0D108BD9-81ED-4DB2-BD59-A6C34878D82A}">
                    <a16:rowId xmlns:a16="http://schemas.microsoft.com/office/drawing/2014/main" val="3892483608"/>
                  </a:ext>
                </a:extLst>
              </a:tr>
              <a:tr h="2117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Library Books 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Reading Folders *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Times Tables Practice 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Maths</a:t>
                      </a:r>
                      <a:r>
                        <a:rPr lang="en-US" sz="900" dirty="0">
                          <a:effectLst/>
                        </a:rPr>
                        <a:t> and English homework. 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This will alternate each week.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Due in on Monday.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Reading Folders *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Spellings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Children will be tested the following Friday. </a:t>
                      </a:r>
                      <a:endParaRPr lang="en-GB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46" marR="49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41187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AF10D7B4-E1CE-4FE7-BAE6-6E2D91EAF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3" y="4576943"/>
            <a:ext cx="74888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* Reading books will be changed on a Monday and a Thursday. 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receive their new books on a Tuesday and Friday.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7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1124744"/>
            <a:ext cx="619268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+mj-lt"/>
              </a:rPr>
              <a:t>How you can help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It is essential for pupils to continue to practise their number bonds knowing them forwards and backwards (</a:t>
            </a:r>
            <a:r>
              <a:rPr lang="en-GB" sz="2000" dirty="0" err="1">
                <a:latin typeface="Comic Sans MS" panose="030F0702030302020204" pitchFamily="66" charset="0"/>
              </a:rPr>
              <a:t>eg</a:t>
            </a:r>
            <a:r>
              <a:rPr lang="en-GB" sz="2000" dirty="0">
                <a:latin typeface="Comic Sans MS" panose="030F0702030302020204" pitchFamily="66" charset="0"/>
              </a:rPr>
              <a:t>) 32+18=50 which is the same as 50-18=32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Children must continue to learn and practise their times tables. 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By the end of  Year Three, children are expected to know x3, x4 and x8.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Giving your child as many opportunities to read is very important. </a:t>
            </a:r>
          </a:p>
        </p:txBody>
      </p:sp>
    </p:spTree>
    <p:extLst>
      <p:ext uri="{BB962C8B-B14F-4D97-AF65-F5344CB8AC3E}">
        <p14:creationId xmlns:p14="http://schemas.microsoft.com/office/powerpoint/2010/main" val="401636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Parent’s Evening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Individual parent’s evenings are twice a year. Thursday 17</a:t>
            </a:r>
            <a:r>
              <a:rPr lang="en-GB" sz="2000" baseline="30000" dirty="0">
                <a:latin typeface="Comic Sans MS" panose="030F0702030302020204" pitchFamily="66" charset="0"/>
              </a:rPr>
              <a:t>th</a:t>
            </a:r>
            <a:r>
              <a:rPr lang="en-GB" sz="2000" dirty="0">
                <a:latin typeface="Comic Sans MS" panose="030F0702030302020204" pitchFamily="66" charset="0"/>
              </a:rPr>
              <a:t> October is the date of the first one.  (The second one will take place sometime during the Spring Term).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At these meetings you will be able to discuss your child’s progress.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We are available throughout the year if you feel you need to speak to us. </a:t>
            </a: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If you need a formal meeting please arrange this through the office. </a:t>
            </a:r>
          </a:p>
        </p:txBody>
      </p:sp>
    </p:spTree>
    <p:extLst>
      <p:ext uri="{BB962C8B-B14F-4D97-AF65-F5344CB8AC3E}">
        <p14:creationId xmlns:p14="http://schemas.microsoft.com/office/powerpoint/2010/main" val="108825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764704"/>
            <a:ext cx="5723468" cy="1828090"/>
          </a:xfrm>
        </p:spPr>
        <p:txBody>
          <a:bodyPr/>
          <a:lstStyle/>
          <a:p>
            <a:r>
              <a:rPr lang="en-GB" dirty="0"/>
              <a:t>Going Home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288243" cy="2592288"/>
          </a:xfrm>
        </p:spPr>
        <p:txBody>
          <a:bodyPr>
            <a:noAutofit/>
          </a:bodyPr>
          <a:lstStyle/>
          <a:p>
            <a:pPr algn="l"/>
            <a:r>
              <a:rPr lang="en-GB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The children will be dismissed from the playground or classroom door. 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If any children are left by 3:45pm, the children are taken to the office and parents are contacted.  Someone will stay with them until they are collected.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  </a:t>
            </a:r>
          </a:p>
          <a:p>
            <a:pPr algn="l"/>
            <a:r>
              <a:rPr lang="en-GB" sz="1800" dirty="0">
                <a:solidFill>
                  <a:schemeClr val="tx1"/>
                </a:solidFill>
                <a:latin typeface="Comic Sans MS" panose="030F0702030302020204" pitchFamily="66" charset="0"/>
              </a:rPr>
              <a:t>If there is a change in your child’s usual routine please contact the office who will get the message to us.</a:t>
            </a:r>
          </a:p>
        </p:txBody>
      </p:sp>
    </p:spTree>
    <p:extLst>
      <p:ext uri="{BB962C8B-B14F-4D97-AF65-F5344CB8AC3E}">
        <p14:creationId xmlns:p14="http://schemas.microsoft.com/office/powerpoint/2010/main" val="2307107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ustom 1">
      <a:majorFont>
        <a:latin typeface="Kristen ITC"/>
        <a:ea typeface=""/>
        <a:cs typeface=""/>
      </a:majorFont>
      <a:minorFont>
        <a:latin typeface="HfW cursive top loops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1322</TotalTime>
  <Words>736</Words>
  <Application>Microsoft Office PowerPoint</Application>
  <PresentationFormat>On-screen Show 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Brush Script MT</vt:lpstr>
      <vt:lpstr>Calibri</vt:lpstr>
      <vt:lpstr>Comic Sans MS</vt:lpstr>
      <vt:lpstr>HfW cursive top loops</vt:lpstr>
      <vt:lpstr>Kristen ITC</vt:lpstr>
      <vt:lpstr>Rage Italic</vt:lpstr>
      <vt:lpstr>Times New Roman</vt:lpstr>
      <vt:lpstr>Pushpin</vt:lpstr>
      <vt:lpstr>Welcome to Year Three</vt:lpstr>
      <vt:lpstr>Staff </vt:lpstr>
      <vt:lpstr>Subjects </vt:lpstr>
      <vt:lpstr>PE </vt:lpstr>
      <vt:lpstr>Class Routines</vt:lpstr>
      <vt:lpstr>Homework</vt:lpstr>
      <vt:lpstr>PowerPoint Presentation</vt:lpstr>
      <vt:lpstr>Parent’s Evening</vt:lpstr>
      <vt:lpstr>Going Home</vt:lpstr>
      <vt:lpstr>Sacramental Programme </vt:lpstr>
      <vt:lpstr>Our Website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5.</dc:title>
  <dc:creator>RaiP</dc:creator>
  <cp:lastModifiedBy>Hamer, L </cp:lastModifiedBy>
  <cp:revision>76</cp:revision>
  <dcterms:created xsi:type="dcterms:W3CDTF">2013-09-16T14:42:23Z</dcterms:created>
  <dcterms:modified xsi:type="dcterms:W3CDTF">2024-09-24T15:17:08Z</dcterms:modified>
</cp:coreProperties>
</file>