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94" r:id="rId2"/>
    <p:sldId id="277" r:id="rId3"/>
    <p:sldId id="278" r:id="rId4"/>
    <p:sldId id="280" r:id="rId5"/>
    <p:sldId id="283" r:id="rId6"/>
    <p:sldId id="284" r:id="rId7"/>
    <p:sldId id="285" r:id="rId8"/>
    <p:sldId id="286" r:id="rId9"/>
    <p:sldId id="287" r:id="rId10"/>
    <p:sldId id="275" r:id="rId11"/>
    <p:sldId id="295" r:id="rId12"/>
    <p:sldId id="296" r:id="rId13"/>
  </p:sldIdLst>
  <p:sldSz cx="9144000" cy="6858000" type="screen4x3"/>
  <p:notesSz cx="6797675" cy="9926638"/>
  <p:embeddedFontLst>
    <p:embeddedFont>
      <p:font typeface="BPreplay" panose="020005030000000200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3">
          <p15:clr>
            <a:srgbClr val="A4A3A4"/>
          </p15:clr>
        </p15:guide>
        <p15:guide id="2" pos="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11" autoAdjust="0"/>
    <p:restoredTop sz="94660"/>
  </p:normalViewPr>
  <p:slideViewPr>
    <p:cSldViewPr snapToGrid="0">
      <p:cViewPr varScale="1">
        <p:scale>
          <a:sx n="72" d="100"/>
          <a:sy n="72" d="100"/>
        </p:scale>
        <p:origin x="1260" y="72"/>
      </p:cViewPr>
      <p:guideLst>
        <p:guide orient="horz" pos="73"/>
        <p:guide pos="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1CEDE07-C4A7-63B7-C5CC-8939B038E09D}"/>
              </a:ext>
            </a:extLst>
          </p:cNvPr>
          <p:cNvSpPr>
            <a:spLocks noGrp="1"/>
          </p:cNvSpPr>
          <p:nvPr>
            <p:ph type="dt" sz="half" idx="10"/>
          </p:nvPr>
        </p:nvSpPr>
        <p:spPr/>
        <p:txBody>
          <a:bodyPr/>
          <a:lstStyle>
            <a:lvl1pPr>
              <a:defRPr/>
            </a:lvl1pPr>
          </a:lstStyle>
          <a:p>
            <a:pPr>
              <a:defRPr/>
            </a:pPr>
            <a:fld id="{ECA5DD47-AAF0-484C-9AF5-4483B2C1AAD0}" type="datetimeFigureOut">
              <a:rPr lang="en-GB"/>
              <a:pPr>
                <a:defRPr/>
              </a:pPr>
              <a:t>26/02/2025</a:t>
            </a:fld>
            <a:endParaRPr lang="en-GB"/>
          </a:p>
        </p:txBody>
      </p:sp>
      <p:sp>
        <p:nvSpPr>
          <p:cNvPr id="5" name="Footer Placeholder 4">
            <a:extLst>
              <a:ext uri="{FF2B5EF4-FFF2-40B4-BE49-F238E27FC236}">
                <a16:creationId xmlns:a16="http://schemas.microsoft.com/office/drawing/2014/main" id="{16CCF112-D3B1-C348-6557-CB24EAFC4F9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6833B0-D13B-37FD-CC40-278290A88061}"/>
              </a:ext>
            </a:extLst>
          </p:cNvPr>
          <p:cNvSpPr>
            <a:spLocks noGrp="1"/>
          </p:cNvSpPr>
          <p:nvPr>
            <p:ph type="sldNum" sz="quarter" idx="12"/>
          </p:nvPr>
        </p:nvSpPr>
        <p:spPr/>
        <p:txBody>
          <a:bodyPr/>
          <a:lstStyle>
            <a:lvl1pPr>
              <a:defRPr/>
            </a:lvl1pPr>
          </a:lstStyle>
          <a:p>
            <a:fld id="{27910FA9-AB8E-F041-92F8-D05A789942EB}" type="slidenum">
              <a:rPr lang="en-GB" altLang="en-US"/>
              <a:pPr/>
              <a:t>‹#›</a:t>
            </a:fld>
            <a:endParaRPr lang="en-GB" altLang="en-US"/>
          </a:p>
        </p:txBody>
      </p:sp>
    </p:spTree>
    <p:extLst>
      <p:ext uri="{BB962C8B-B14F-4D97-AF65-F5344CB8AC3E}">
        <p14:creationId xmlns:p14="http://schemas.microsoft.com/office/powerpoint/2010/main" val="414149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C343AC-8E73-D964-447C-F2A1CA3898E7}"/>
              </a:ext>
            </a:extLst>
          </p:cNvPr>
          <p:cNvSpPr>
            <a:spLocks noGrp="1"/>
          </p:cNvSpPr>
          <p:nvPr>
            <p:ph type="dt" sz="half" idx="10"/>
          </p:nvPr>
        </p:nvSpPr>
        <p:spPr/>
        <p:txBody>
          <a:bodyPr/>
          <a:lstStyle>
            <a:lvl1pPr>
              <a:defRPr/>
            </a:lvl1pPr>
          </a:lstStyle>
          <a:p>
            <a:pPr>
              <a:defRPr/>
            </a:pPr>
            <a:fld id="{AADFEC0D-3590-D942-9860-8C19C18BC00B}" type="datetimeFigureOut">
              <a:rPr lang="en-GB"/>
              <a:pPr>
                <a:defRPr/>
              </a:pPr>
              <a:t>26/02/2025</a:t>
            </a:fld>
            <a:endParaRPr lang="en-GB"/>
          </a:p>
        </p:txBody>
      </p:sp>
      <p:sp>
        <p:nvSpPr>
          <p:cNvPr id="5" name="Footer Placeholder 4">
            <a:extLst>
              <a:ext uri="{FF2B5EF4-FFF2-40B4-BE49-F238E27FC236}">
                <a16:creationId xmlns:a16="http://schemas.microsoft.com/office/drawing/2014/main" id="{06651B0A-D981-B4BD-8575-D417FAC3B52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F4368AB-D060-E8DC-2709-C5B0C9430E05}"/>
              </a:ext>
            </a:extLst>
          </p:cNvPr>
          <p:cNvSpPr>
            <a:spLocks noGrp="1"/>
          </p:cNvSpPr>
          <p:nvPr>
            <p:ph type="sldNum" sz="quarter" idx="12"/>
          </p:nvPr>
        </p:nvSpPr>
        <p:spPr/>
        <p:txBody>
          <a:bodyPr/>
          <a:lstStyle>
            <a:lvl1pPr>
              <a:defRPr/>
            </a:lvl1pPr>
          </a:lstStyle>
          <a:p>
            <a:fld id="{9A33A7AB-6A35-BD47-BF29-166439685AC2}" type="slidenum">
              <a:rPr lang="en-GB" altLang="en-US"/>
              <a:pPr/>
              <a:t>‹#›</a:t>
            </a:fld>
            <a:endParaRPr lang="en-GB" altLang="en-US"/>
          </a:p>
        </p:txBody>
      </p:sp>
    </p:spTree>
    <p:extLst>
      <p:ext uri="{BB962C8B-B14F-4D97-AF65-F5344CB8AC3E}">
        <p14:creationId xmlns:p14="http://schemas.microsoft.com/office/powerpoint/2010/main" val="138065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BC0E6D-0CFB-9426-EE6B-ABF8D13B9D56}"/>
              </a:ext>
            </a:extLst>
          </p:cNvPr>
          <p:cNvSpPr>
            <a:spLocks noGrp="1"/>
          </p:cNvSpPr>
          <p:nvPr>
            <p:ph type="dt" sz="half" idx="10"/>
          </p:nvPr>
        </p:nvSpPr>
        <p:spPr/>
        <p:txBody>
          <a:bodyPr/>
          <a:lstStyle>
            <a:lvl1pPr>
              <a:defRPr/>
            </a:lvl1pPr>
          </a:lstStyle>
          <a:p>
            <a:pPr>
              <a:defRPr/>
            </a:pPr>
            <a:fld id="{8ABA4E07-E142-EF4E-A252-B6735D6628AB}" type="datetimeFigureOut">
              <a:rPr lang="en-GB"/>
              <a:pPr>
                <a:defRPr/>
              </a:pPr>
              <a:t>26/02/2025</a:t>
            </a:fld>
            <a:endParaRPr lang="en-GB"/>
          </a:p>
        </p:txBody>
      </p:sp>
      <p:sp>
        <p:nvSpPr>
          <p:cNvPr id="5" name="Footer Placeholder 4">
            <a:extLst>
              <a:ext uri="{FF2B5EF4-FFF2-40B4-BE49-F238E27FC236}">
                <a16:creationId xmlns:a16="http://schemas.microsoft.com/office/drawing/2014/main" id="{B0C71505-E999-B45A-29DB-38FA5FA8851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2E4EEBD-C049-728B-CEC8-A320986B5003}"/>
              </a:ext>
            </a:extLst>
          </p:cNvPr>
          <p:cNvSpPr>
            <a:spLocks noGrp="1"/>
          </p:cNvSpPr>
          <p:nvPr>
            <p:ph type="sldNum" sz="quarter" idx="12"/>
          </p:nvPr>
        </p:nvSpPr>
        <p:spPr/>
        <p:txBody>
          <a:bodyPr/>
          <a:lstStyle>
            <a:lvl1pPr>
              <a:defRPr/>
            </a:lvl1pPr>
          </a:lstStyle>
          <a:p>
            <a:fld id="{53D993C0-CCB3-9D47-956B-A917E50FD69A}" type="slidenum">
              <a:rPr lang="en-GB" altLang="en-US"/>
              <a:pPr/>
              <a:t>‹#›</a:t>
            </a:fld>
            <a:endParaRPr lang="en-GB" altLang="en-US"/>
          </a:p>
        </p:txBody>
      </p:sp>
    </p:spTree>
    <p:extLst>
      <p:ext uri="{BB962C8B-B14F-4D97-AF65-F5344CB8AC3E}">
        <p14:creationId xmlns:p14="http://schemas.microsoft.com/office/powerpoint/2010/main" val="122683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E5D07BD-5BC7-2FDE-97AA-C9E4C90843C8}"/>
              </a:ext>
            </a:extLst>
          </p:cNvPr>
          <p:cNvSpPr>
            <a:spLocks noGrp="1"/>
          </p:cNvSpPr>
          <p:nvPr>
            <p:ph type="dt" sz="half" idx="10"/>
          </p:nvPr>
        </p:nvSpPr>
        <p:spPr/>
        <p:txBody>
          <a:bodyPr/>
          <a:lstStyle>
            <a:lvl1pPr>
              <a:defRPr/>
            </a:lvl1pPr>
          </a:lstStyle>
          <a:p>
            <a:pPr>
              <a:defRPr/>
            </a:pPr>
            <a:fld id="{1915B365-9DB2-B843-8BBD-5B0CC7E4D98F}" type="datetimeFigureOut">
              <a:rPr lang="en-GB"/>
              <a:pPr>
                <a:defRPr/>
              </a:pPr>
              <a:t>26/02/2025</a:t>
            </a:fld>
            <a:endParaRPr lang="en-GB"/>
          </a:p>
        </p:txBody>
      </p:sp>
      <p:sp>
        <p:nvSpPr>
          <p:cNvPr id="5" name="Footer Placeholder 4">
            <a:extLst>
              <a:ext uri="{FF2B5EF4-FFF2-40B4-BE49-F238E27FC236}">
                <a16:creationId xmlns:a16="http://schemas.microsoft.com/office/drawing/2014/main" id="{D4EE3715-AE95-3F1E-BD7E-FEA99327A2B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8027222-C4B7-109D-55E1-4FB5E1090ED4}"/>
              </a:ext>
            </a:extLst>
          </p:cNvPr>
          <p:cNvSpPr>
            <a:spLocks noGrp="1"/>
          </p:cNvSpPr>
          <p:nvPr>
            <p:ph type="sldNum" sz="quarter" idx="12"/>
          </p:nvPr>
        </p:nvSpPr>
        <p:spPr/>
        <p:txBody>
          <a:bodyPr/>
          <a:lstStyle>
            <a:lvl1pPr>
              <a:defRPr/>
            </a:lvl1pPr>
          </a:lstStyle>
          <a:p>
            <a:fld id="{56632286-2D1E-C64C-A4C0-80D450FF65EA}" type="slidenum">
              <a:rPr lang="en-GB" altLang="en-US"/>
              <a:pPr/>
              <a:t>‹#›</a:t>
            </a:fld>
            <a:endParaRPr lang="en-GB" altLang="en-US"/>
          </a:p>
        </p:txBody>
      </p:sp>
    </p:spTree>
    <p:extLst>
      <p:ext uri="{BB962C8B-B14F-4D97-AF65-F5344CB8AC3E}">
        <p14:creationId xmlns:p14="http://schemas.microsoft.com/office/powerpoint/2010/main" val="291418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523CE-D27E-BC36-C8BD-F66D8EB0432C}"/>
              </a:ext>
            </a:extLst>
          </p:cNvPr>
          <p:cNvSpPr>
            <a:spLocks noGrp="1"/>
          </p:cNvSpPr>
          <p:nvPr>
            <p:ph type="dt" sz="half" idx="10"/>
          </p:nvPr>
        </p:nvSpPr>
        <p:spPr/>
        <p:txBody>
          <a:bodyPr/>
          <a:lstStyle>
            <a:lvl1pPr>
              <a:defRPr/>
            </a:lvl1pPr>
          </a:lstStyle>
          <a:p>
            <a:pPr>
              <a:defRPr/>
            </a:pPr>
            <a:fld id="{AEF628C9-CDD5-0944-B45C-B0D26DD90200}" type="datetimeFigureOut">
              <a:rPr lang="en-GB"/>
              <a:pPr>
                <a:defRPr/>
              </a:pPr>
              <a:t>26/02/2025</a:t>
            </a:fld>
            <a:endParaRPr lang="en-GB"/>
          </a:p>
        </p:txBody>
      </p:sp>
      <p:sp>
        <p:nvSpPr>
          <p:cNvPr id="5" name="Footer Placeholder 4">
            <a:extLst>
              <a:ext uri="{FF2B5EF4-FFF2-40B4-BE49-F238E27FC236}">
                <a16:creationId xmlns:a16="http://schemas.microsoft.com/office/drawing/2014/main" id="{71F91A3F-8680-715D-11BE-0228A4FE77E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A8CBA1D-A286-0367-97D9-AEAF3E3B670C}"/>
              </a:ext>
            </a:extLst>
          </p:cNvPr>
          <p:cNvSpPr>
            <a:spLocks noGrp="1"/>
          </p:cNvSpPr>
          <p:nvPr>
            <p:ph type="sldNum" sz="quarter" idx="12"/>
          </p:nvPr>
        </p:nvSpPr>
        <p:spPr/>
        <p:txBody>
          <a:bodyPr/>
          <a:lstStyle>
            <a:lvl1pPr>
              <a:defRPr/>
            </a:lvl1pPr>
          </a:lstStyle>
          <a:p>
            <a:fld id="{4A60E715-15DC-8441-B754-BA1C1D01AD37}" type="slidenum">
              <a:rPr lang="en-GB" altLang="en-US"/>
              <a:pPr/>
              <a:t>‹#›</a:t>
            </a:fld>
            <a:endParaRPr lang="en-GB" altLang="en-US"/>
          </a:p>
        </p:txBody>
      </p:sp>
    </p:spTree>
    <p:extLst>
      <p:ext uri="{BB962C8B-B14F-4D97-AF65-F5344CB8AC3E}">
        <p14:creationId xmlns:p14="http://schemas.microsoft.com/office/powerpoint/2010/main" val="171895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3530B75-AF15-72DB-11DE-7C46EAC95493}"/>
              </a:ext>
            </a:extLst>
          </p:cNvPr>
          <p:cNvSpPr>
            <a:spLocks noGrp="1"/>
          </p:cNvSpPr>
          <p:nvPr>
            <p:ph type="dt" sz="half" idx="10"/>
          </p:nvPr>
        </p:nvSpPr>
        <p:spPr/>
        <p:txBody>
          <a:bodyPr/>
          <a:lstStyle>
            <a:lvl1pPr>
              <a:defRPr/>
            </a:lvl1pPr>
          </a:lstStyle>
          <a:p>
            <a:pPr>
              <a:defRPr/>
            </a:pPr>
            <a:fld id="{FB3E6856-9614-1D4F-A5C2-8B67554594E1}" type="datetimeFigureOut">
              <a:rPr lang="en-GB"/>
              <a:pPr>
                <a:defRPr/>
              </a:pPr>
              <a:t>26/02/2025</a:t>
            </a:fld>
            <a:endParaRPr lang="en-GB"/>
          </a:p>
        </p:txBody>
      </p:sp>
      <p:sp>
        <p:nvSpPr>
          <p:cNvPr id="6" name="Footer Placeholder 4">
            <a:extLst>
              <a:ext uri="{FF2B5EF4-FFF2-40B4-BE49-F238E27FC236}">
                <a16:creationId xmlns:a16="http://schemas.microsoft.com/office/drawing/2014/main" id="{7708BA70-D980-BE65-65CD-5DCDD97AFA2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623B09D-28C1-A1E6-A925-22B9643CE655}"/>
              </a:ext>
            </a:extLst>
          </p:cNvPr>
          <p:cNvSpPr>
            <a:spLocks noGrp="1"/>
          </p:cNvSpPr>
          <p:nvPr>
            <p:ph type="sldNum" sz="quarter" idx="12"/>
          </p:nvPr>
        </p:nvSpPr>
        <p:spPr/>
        <p:txBody>
          <a:bodyPr/>
          <a:lstStyle>
            <a:lvl1pPr>
              <a:defRPr/>
            </a:lvl1pPr>
          </a:lstStyle>
          <a:p>
            <a:fld id="{5BB32F31-8813-4445-B942-A8DA9F39141A}" type="slidenum">
              <a:rPr lang="en-GB" altLang="en-US"/>
              <a:pPr/>
              <a:t>‹#›</a:t>
            </a:fld>
            <a:endParaRPr lang="en-GB" altLang="en-US"/>
          </a:p>
        </p:txBody>
      </p:sp>
    </p:spTree>
    <p:extLst>
      <p:ext uri="{BB962C8B-B14F-4D97-AF65-F5344CB8AC3E}">
        <p14:creationId xmlns:p14="http://schemas.microsoft.com/office/powerpoint/2010/main" val="157176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0D21F3D-B532-2D6E-D23D-328C28702094}"/>
              </a:ext>
            </a:extLst>
          </p:cNvPr>
          <p:cNvSpPr>
            <a:spLocks noGrp="1"/>
          </p:cNvSpPr>
          <p:nvPr>
            <p:ph type="dt" sz="half" idx="10"/>
          </p:nvPr>
        </p:nvSpPr>
        <p:spPr/>
        <p:txBody>
          <a:bodyPr/>
          <a:lstStyle>
            <a:lvl1pPr>
              <a:defRPr/>
            </a:lvl1pPr>
          </a:lstStyle>
          <a:p>
            <a:pPr>
              <a:defRPr/>
            </a:pPr>
            <a:fld id="{313B412B-993E-3248-BE0B-25A16815F5F9}" type="datetimeFigureOut">
              <a:rPr lang="en-GB"/>
              <a:pPr>
                <a:defRPr/>
              </a:pPr>
              <a:t>26/02/2025</a:t>
            </a:fld>
            <a:endParaRPr lang="en-GB"/>
          </a:p>
        </p:txBody>
      </p:sp>
      <p:sp>
        <p:nvSpPr>
          <p:cNvPr id="8" name="Footer Placeholder 4">
            <a:extLst>
              <a:ext uri="{FF2B5EF4-FFF2-40B4-BE49-F238E27FC236}">
                <a16:creationId xmlns:a16="http://schemas.microsoft.com/office/drawing/2014/main" id="{76B038C3-FEC4-DCB5-CC6A-C17D070081E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634DAE5-E1D9-C26F-C36D-B64080F6EFBC}"/>
              </a:ext>
            </a:extLst>
          </p:cNvPr>
          <p:cNvSpPr>
            <a:spLocks noGrp="1"/>
          </p:cNvSpPr>
          <p:nvPr>
            <p:ph type="sldNum" sz="quarter" idx="12"/>
          </p:nvPr>
        </p:nvSpPr>
        <p:spPr/>
        <p:txBody>
          <a:bodyPr/>
          <a:lstStyle>
            <a:lvl1pPr>
              <a:defRPr/>
            </a:lvl1pPr>
          </a:lstStyle>
          <a:p>
            <a:fld id="{107A42DF-1569-0944-881E-81CB83B57820}" type="slidenum">
              <a:rPr lang="en-GB" altLang="en-US"/>
              <a:pPr/>
              <a:t>‹#›</a:t>
            </a:fld>
            <a:endParaRPr lang="en-GB" altLang="en-US"/>
          </a:p>
        </p:txBody>
      </p:sp>
    </p:spTree>
    <p:extLst>
      <p:ext uri="{BB962C8B-B14F-4D97-AF65-F5344CB8AC3E}">
        <p14:creationId xmlns:p14="http://schemas.microsoft.com/office/powerpoint/2010/main" val="231611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81E7FFD-3493-DE49-D689-1CD71D8D18A9}"/>
              </a:ext>
            </a:extLst>
          </p:cNvPr>
          <p:cNvSpPr>
            <a:spLocks noGrp="1"/>
          </p:cNvSpPr>
          <p:nvPr>
            <p:ph type="dt" sz="half" idx="10"/>
          </p:nvPr>
        </p:nvSpPr>
        <p:spPr/>
        <p:txBody>
          <a:bodyPr/>
          <a:lstStyle>
            <a:lvl1pPr>
              <a:defRPr/>
            </a:lvl1pPr>
          </a:lstStyle>
          <a:p>
            <a:pPr>
              <a:defRPr/>
            </a:pPr>
            <a:fld id="{81892D76-0BF0-8943-8812-A4775274F1EA}" type="datetimeFigureOut">
              <a:rPr lang="en-GB"/>
              <a:pPr>
                <a:defRPr/>
              </a:pPr>
              <a:t>26/02/2025</a:t>
            </a:fld>
            <a:endParaRPr lang="en-GB"/>
          </a:p>
        </p:txBody>
      </p:sp>
      <p:sp>
        <p:nvSpPr>
          <p:cNvPr id="4" name="Footer Placeholder 4">
            <a:extLst>
              <a:ext uri="{FF2B5EF4-FFF2-40B4-BE49-F238E27FC236}">
                <a16:creationId xmlns:a16="http://schemas.microsoft.com/office/drawing/2014/main" id="{B59AF5DB-0FFA-BD27-7CE6-477B98FC73D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0B8C208-6163-C8DA-8040-E391C3C75FB7}"/>
              </a:ext>
            </a:extLst>
          </p:cNvPr>
          <p:cNvSpPr>
            <a:spLocks noGrp="1"/>
          </p:cNvSpPr>
          <p:nvPr>
            <p:ph type="sldNum" sz="quarter" idx="12"/>
          </p:nvPr>
        </p:nvSpPr>
        <p:spPr/>
        <p:txBody>
          <a:bodyPr/>
          <a:lstStyle>
            <a:lvl1pPr>
              <a:defRPr/>
            </a:lvl1pPr>
          </a:lstStyle>
          <a:p>
            <a:fld id="{298E33DA-9545-2140-9F31-C587399E7B54}" type="slidenum">
              <a:rPr lang="en-GB" altLang="en-US"/>
              <a:pPr/>
              <a:t>‹#›</a:t>
            </a:fld>
            <a:endParaRPr lang="en-GB" altLang="en-US"/>
          </a:p>
        </p:txBody>
      </p:sp>
    </p:spTree>
    <p:extLst>
      <p:ext uri="{BB962C8B-B14F-4D97-AF65-F5344CB8AC3E}">
        <p14:creationId xmlns:p14="http://schemas.microsoft.com/office/powerpoint/2010/main" val="382017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1D89F71-B3FF-CB06-BE2F-42B1FB94F6F1}"/>
              </a:ext>
            </a:extLst>
          </p:cNvPr>
          <p:cNvSpPr>
            <a:spLocks noGrp="1"/>
          </p:cNvSpPr>
          <p:nvPr>
            <p:ph type="dt" sz="half" idx="10"/>
          </p:nvPr>
        </p:nvSpPr>
        <p:spPr/>
        <p:txBody>
          <a:bodyPr/>
          <a:lstStyle>
            <a:lvl1pPr>
              <a:defRPr/>
            </a:lvl1pPr>
          </a:lstStyle>
          <a:p>
            <a:pPr>
              <a:defRPr/>
            </a:pPr>
            <a:fld id="{8F46B306-CADC-9B41-9688-6DDFCCB9BDAE}" type="datetimeFigureOut">
              <a:rPr lang="en-GB"/>
              <a:pPr>
                <a:defRPr/>
              </a:pPr>
              <a:t>26/02/2025</a:t>
            </a:fld>
            <a:endParaRPr lang="en-GB"/>
          </a:p>
        </p:txBody>
      </p:sp>
      <p:sp>
        <p:nvSpPr>
          <p:cNvPr id="3" name="Footer Placeholder 4">
            <a:extLst>
              <a:ext uri="{FF2B5EF4-FFF2-40B4-BE49-F238E27FC236}">
                <a16:creationId xmlns:a16="http://schemas.microsoft.com/office/drawing/2014/main" id="{6FE764F9-2089-5932-E7D5-31983C8B3AC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23552BC-9769-4EDD-B92D-45D982777BED}"/>
              </a:ext>
            </a:extLst>
          </p:cNvPr>
          <p:cNvSpPr>
            <a:spLocks noGrp="1"/>
          </p:cNvSpPr>
          <p:nvPr>
            <p:ph type="sldNum" sz="quarter" idx="12"/>
          </p:nvPr>
        </p:nvSpPr>
        <p:spPr/>
        <p:txBody>
          <a:bodyPr/>
          <a:lstStyle>
            <a:lvl1pPr>
              <a:defRPr/>
            </a:lvl1pPr>
          </a:lstStyle>
          <a:p>
            <a:fld id="{B28257D4-6EC5-184B-85B1-303C85C9B99E}" type="slidenum">
              <a:rPr lang="en-GB" altLang="en-US"/>
              <a:pPr/>
              <a:t>‹#›</a:t>
            </a:fld>
            <a:endParaRPr lang="en-GB" altLang="en-US"/>
          </a:p>
        </p:txBody>
      </p:sp>
    </p:spTree>
    <p:extLst>
      <p:ext uri="{BB962C8B-B14F-4D97-AF65-F5344CB8AC3E}">
        <p14:creationId xmlns:p14="http://schemas.microsoft.com/office/powerpoint/2010/main" val="349598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5B6F9BE-4C47-A352-4847-9CED1234071B}"/>
              </a:ext>
            </a:extLst>
          </p:cNvPr>
          <p:cNvSpPr>
            <a:spLocks noGrp="1"/>
          </p:cNvSpPr>
          <p:nvPr>
            <p:ph type="dt" sz="half" idx="10"/>
          </p:nvPr>
        </p:nvSpPr>
        <p:spPr/>
        <p:txBody>
          <a:bodyPr/>
          <a:lstStyle>
            <a:lvl1pPr>
              <a:defRPr/>
            </a:lvl1pPr>
          </a:lstStyle>
          <a:p>
            <a:pPr>
              <a:defRPr/>
            </a:pPr>
            <a:fld id="{83290D23-69A3-0545-87C4-46AD3B5E609F}" type="datetimeFigureOut">
              <a:rPr lang="en-GB"/>
              <a:pPr>
                <a:defRPr/>
              </a:pPr>
              <a:t>26/02/2025</a:t>
            </a:fld>
            <a:endParaRPr lang="en-GB"/>
          </a:p>
        </p:txBody>
      </p:sp>
      <p:sp>
        <p:nvSpPr>
          <p:cNvPr id="6" name="Footer Placeholder 4">
            <a:extLst>
              <a:ext uri="{FF2B5EF4-FFF2-40B4-BE49-F238E27FC236}">
                <a16:creationId xmlns:a16="http://schemas.microsoft.com/office/drawing/2014/main" id="{700D8518-04B6-38A7-007C-C59F2EA6418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3AE12FA-2CCE-C4E1-EAF2-F85B71E05B1E}"/>
              </a:ext>
            </a:extLst>
          </p:cNvPr>
          <p:cNvSpPr>
            <a:spLocks noGrp="1"/>
          </p:cNvSpPr>
          <p:nvPr>
            <p:ph type="sldNum" sz="quarter" idx="12"/>
          </p:nvPr>
        </p:nvSpPr>
        <p:spPr/>
        <p:txBody>
          <a:bodyPr/>
          <a:lstStyle>
            <a:lvl1pPr>
              <a:defRPr/>
            </a:lvl1pPr>
          </a:lstStyle>
          <a:p>
            <a:fld id="{2F573D3A-9D56-F346-884C-352269AB0FDA}" type="slidenum">
              <a:rPr lang="en-GB" altLang="en-US"/>
              <a:pPr/>
              <a:t>‹#›</a:t>
            </a:fld>
            <a:endParaRPr lang="en-GB" altLang="en-US"/>
          </a:p>
        </p:txBody>
      </p:sp>
    </p:spTree>
    <p:extLst>
      <p:ext uri="{BB962C8B-B14F-4D97-AF65-F5344CB8AC3E}">
        <p14:creationId xmlns:p14="http://schemas.microsoft.com/office/powerpoint/2010/main" val="377421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690DEC1-AD27-A159-CC96-F131A960DC86}"/>
              </a:ext>
            </a:extLst>
          </p:cNvPr>
          <p:cNvSpPr>
            <a:spLocks noGrp="1"/>
          </p:cNvSpPr>
          <p:nvPr>
            <p:ph type="dt" sz="half" idx="10"/>
          </p:nvPr>
        </p:nvSpPr>
        <p:spPr/>
        <p:txBody>
          <a:bodyPr/>
          <a:lstStyle>
            <a:lvl1pPr>
              <a:defRPr/>
            </a:lvl1pPr>
          </a:lstStyle>
          <a:p>
            <a:pPr>
              <a:defRPr/>
            </a:pPr>
            <a:fld id="{09B92A25-0378-AE42-899A-8C4B1FA679E1}" type="datetimeFigureOut">
              <a:rPr lang="en-GB"/>
              <a:pPr>
                <a:defRPr/>
              </a:pPr>
              <a:t>26/02/2025</a:t>
            </a:fld>
            <a:endParaRPr lang="en-GB"/>
          </a:p>
        </p:txBody>
      </p:sp>
      <p:sp>
        <p:nvSpPr>
          <p:cNvPr id="6" name="Footer Placeholder 4">
            <a:extLst>
              <a:ext uri="{FF2B5EF4-FFF2-40B4-BE49-F238E27FC236}">
                <a16:creationId xmlns:a16="http://schemas.microsoft.com/office/drawing/2014/main" id="{56DFC828-0490-CF36-4A9F-54350115764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4C2B9F9-1E7C-54BB-76D5-CC767A833CA1}"/>
              </a:ext>
            </a:extLst>
          </p:cNvPr>
          <p:cNvSpPr>
            <a:spLocks noGrp="1"/>
          </p:cNvSpPr>
          <p:nvPr>
            <p:ph type="sldNum" sz="quarter" idx="12"/>
          </p:nvPr>
        </p:nvSpPr>
        <p:spPr/>
        <p:txBody>
          <a:bodyPr/>
          <a:lstStyle>
            <a:lvl1pPr>
              <a:defRPr/>
            </a:lvl1pPr>
          </a:lstStyle>
          <a:p>
            <a:fld id="{563D0AF0-2B2C-E945-9883-B57956EED047}" type="slidenum">
              <a:rPr lang="en-GB" altLang="en-US"/>
              <a:pPr/>
              <a:t>‹#›</a:t>
            </a:fld>
            <a:endParaRPr lang="en-GB" altLang="en-US"/>
          </a:p>
        </p:txBody>
      </p:sp>
    </p:spTree>
    <p:extLst>
      <p:ext uri="{BB962C8B-B14F-4D97-AF65-F5344CB8AC3E}">
        <p14:creationId xmlns:p14="http://schemas.microsoft.com/office/powerpoint/2010/main" val="21198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C5C6C9C-2989-59DC-2357-66B468215EE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D3C79A9-D77B-B8D8-7BB0-AE847E13EC7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35598E2-09E7-4F47-BF44-3DA0C3E19C9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E55145D-5DDE-9449-ABBF-14B96B1C3794}" type="datetimeFigureOut">
              <a:rPr lang="en-GB"/>
              <a:pPr>
                <a:defRPr/>
              </a:pPr>
              <a:t>26/02/2025</a:t>
            </a:fld>
            <a:endParaRPr lang="en-GB"/>
          </a:p>
        </p:txBody>
      </p:sp>
      <p:sp>
        <p:nvSpPr>
          <p:cNvPr id="5" name="Footer Placeholder 4">
            <a:extLst>
              <a:ext uri="{FF2B5EF4-FFF2-40B4-BE49-F238E27FC236}">
                <a16:creationId xmlns:a16="http://schemas.microsoft.com/office/drawing/2014/main" id="{A7534AE2-7FF2-467B-9DDE-B79F7ADD88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2C9B0350-3452-4064-A797-D9690049FBA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C4E1F6E-7C71-F548-80DB-2981FE88E8F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key-stage-2-teacher-assessment-guidance/key-stage-2-teacher-assessment-guidance" TargetMode="External"/><Relationship Id="rId2" Type="http://schemas.openxmlformats.org/officeDocument/2006/relationships/hyperlink" Target="https://www.gov.uk/government/publications/2018-teacher-assessment-exemplification-ks2-english-writi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534106/2016_KS2_scaled_scores.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3D7E6-A3B8-430B-B229-7304B383790B}"/>
              </a:ext>
            </a:extLst>
          </p:cNvPr>
          <p:cNvSpPr/>
          <p:nvPr/>
        </p:nvSpPr>
        <p:spPr>
          <a:xfrm>
            <a:off x="414338" y="1819275"/>
            <a:ext cx="8315325" cy="1277938"/>
          </a:xfrm>
          <a:prstGeom prst="rect">
            <a:avLst/>
          </a:prstGeom>
          <a:solidFill>
            <a:srgbClr val="A663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a:extLst>
              <a:ext uri="{FF2B5EF4-FFF2-40B4-BE49-F238E27FC236}">
                <a16:creationId xmlns:a16="http://schemas.microsoft.com/office/drawing/2014/main" id="{8A49B997-D54F-6E40-F3A9-F5F002A84FFD}"/>
              </a:ext>
            </a:extLst>
          </p:cNvPr>
          <p:cNvSpPr>
            <a:spLocks noChangeArrowheads="1"/>
          </p:cNvSpPr>
          <p:nvPr/>
        </p:nvSpPr>
        <p:spPr bwMode="auto">
          <a:xfrm>
            <a:off x="1893888" y="1997075"/>
            <a:ext cx="53578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b="1">
                <a:solidFill>
                  <a:schemeClr val="bg1"/>
                </a:solidFill>
                <a:latin typeface="BPreplay" pitchFamily="50" charset="0"/>
              </a:rPr>
              <a:t>Key Stage 2 SATs</a:t>
            </a:r>
          </a:p>
        </p:txBody>
      </p:sp>
      <p:sp>
        <p:nvSpPr>
          <p:cNvPr id="3077" name="Rectangle 2">
            <a:extLst>
              <a:ext uri="{FF2B5EF4-FFF2-40B4-BE49-F238E27FC236}">
                <a16:creationId xmlns:a16="http://schemas.microsoft.com/office/drawing/2014/main" id="{64C8A8EC-84E8-678F-E7B0-40AE8D7DA382}"/>
              </a:ext>
            </a:extLst>
          </p:cNvPr>
          <p:cNvSpPr>
            <a:spLocks noChangeArrowheads="1"/>
          </p:cNvSpPr>
          <p:nvPr/>
        </p:nvSpPr>
        <p:spPr bwMode="auto">
          <a:xfrm>
            <a:off x="152400" y="3367088"/>
            <a:ext cx="88392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b="1">
                <a:solidFill>
                  <a:schemeClr val="bg1"/>
                </a:solidFill>
                <a:latin typeface="BPreplay" pitchFamily="50" charset="0"/>
              </a:rPr>
              <a:t>Standard Assessment Tests</a:t>
            </a:r>
          </a:p>
          <a:p>
            <a:pPr algn="ctr">
              <a:lnSpc>
                <a:spcPct val="100000"/>
              </a:lnSpc>
              <a:spcBef>
                <a:spcPct val="0"/>
              </a:spcBef>
              <a:buFontTx/>
              <a:buNone/>
            </a:pPr>
            <a:endParaRPr lang="en-GB" altLang="en-US" sz="4000">
              <a:solidFill>
                <a:schemeClr val="bg1"/>
              </a:solidFill>
              <a:latin typeface="BPreplay"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08A4ED-2E67-4C80-87FB-04E4BFDB77D8}"/>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05ACC328-3800-45C4-B984-F336628D3C0B}"/>
              </a:ext>
            </a:extLst>
          </p:cNvPr>
          <p:cNvSpPr/>
          <p:nvPr/>
        </p:nvSpPr>
        <p:spPr>
          <a:xfrm>
            <a:off x="35718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First and foremost, support and reassure your child that there is nothing to worry about and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13316" name="Rectangle 3">
            <a:extLst>
              <a:ext uri="{FF2B5EF4-FFF2-40B4-BE49-F238E27FC236}">
                <a16:creationId xmlns:a16="http://schemas.microsoft.com/office/drawing/2014/main" id="{62EA93B7-EA5B-DDFE-330E-5800CE42D31B}"/>
              </a:ext>
            </a:extLst>
          </p:cNvPr>
          <p:cNvSpPr>
            <a:spLocks noChangeArrowheads="1"/>
          </p:cNvSpPr>
          <p:nvPr/>
        </p:nvSpPr>
        <p:spPr bwMode="auto">
          <a:xfrm>
            <a:off x="407988" y="427038"/>
            <a:ext cx="450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How to Help Your Child</a:t>
            </a:r>
          </a:p>
        </p:txBody>
      </p:sp>
      <p:sp>
        <p:nvSpPr>
          <p:cNvPr id="12" name="Rectangle 11">
            <a:extLst>
              <a:ext uri="{FF2B5EF4-FFF2-40B4-BE49-F238E27FC236}">
                <a16:creationId xmlns:a16="http://schemas.microsoft.com/office/drawing/2014/main" id="{07241709-08E8-45EB-B6E0-D165D6653F4D}"/>
              </a:ext>
            </a:extLst>
          </p:cNvPr>
          <p:cNvSpPr/>
          <p:nvPr/>
        </p:nvSpPr>
        <p:spPr>
          <a:xfrm>
            <a:off x="366713" y="11795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First and foremost, support and reassure your child that there is nothing to worry about and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Make sure your child has a good sleep and healthy breakfast every morning!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After half term we will be running additional sessions before school and at lunchtime. Please encourage your child to attend if they are invited.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3" name="Rectangular Callout 2">
            <a:extLst>
              <a:ext uri="{FF2B5EF4-FFF2-40B4-BE49-F238E27FC236}">
                <a16:creationId xmlns:a16="http://schemas.microsoft.com/office/drawing/2014/main" id="{6AFC329D-6A13-8438-FFBF-8B71AA659E37}"/>
              </a:ext>
            </a:extLst>
          </p:cNvPr>
          <p:cNvSpPr/>
          <p:nvPr/>
        </p:nvSpPr>
        <p:spPr>
          <a:xfrm>
            <a:off x="357187" y="5390707"/>
            <a:ext cx="2785973" cy="111804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 extra work at home will have massive benefit. 30 mins a day is achievable </a:t>
            </a:r>
          </a:p>
        </p:txBody>
      </p:sp>
      <p:sp>
        <p:nvSpPr>
          <p:cNvPr id="4" name="Rectangular Callout 3">
            <a:extLst>
              <a:ext uri="{FF2B5EF4-FFF2-40B4-BE49-F238E27FC236}">
                <a16:creationId xmlns:a16="http://schemas.microsoft.com/office/drawing/2014/main" id="{A66851D6-9C29-1A74-3D89-DB1AE4EC6106}"/>
              </a:ext>
            </a:extLst>
          </p:cNvPr>
          <p:cNvSpPr/>
          <p:nvPr/>
        </p:nvSpPr>
        <p:spPr>
          <a:xfrm>
            <a:off x="3179013" y="5390707"/>
            <a:ext cx="2785973" cy="11116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TTRS, Spelling Shed, Reading, SPAG Boosters. </a:t>
            </a:r>
          </a:p>
        </p:txBody>
      </p:sp>
      <p:sp>
        <p:nvSpPr>
          <p:cNvPr id="5" name="Rectangular Callout 4">
            <a:extLst>
              <a:ext uri="{FF2B5EF4-FFF2-40B4-BE49-F238E27FC236}">
                <a16:creationId xmlns:a16="http://schemas.microsoft.com/office/drawing/2014/main" id="{0441F87B-4A83-2800-519E-8F94E88483D1}"/>
              </a:ext>
            </a:extLst>
          </p:cNvPr>
          <p:cNvSpPr/>
          <p:nvPr/>
        </p:nvSpPr>
        <p:spPr>
          <a:xfrm>
            <a:off x="6000839" y="5390707"/>
            <a:ext cx="2785973" cy="11116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visit the Y6 class pages for even more resources &amp; links.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5BB6-8E89-FB4C-71D6-B7487BED8611}"/>
              </a:ext>
            </a:extLst>
          </p:cNvPr>
          <p:cNvSpPr>
            <a:spLocks noGrp="1"/>
          </p:cNvSpPr>
          <p:nvPr>
            <p:ph type="title"/>
          </p:nvPr>
        </p:nvSpPr>
        <p:spPr>
          <a:xfrm>
            <a:off x="525619" y="96929"/>
            <a:ext cx="7886700" cy="742458"/>
          </a:xfrm>
        </p:spPr>
        <p:txBody>
          <a:bodyPr/>
          <a:lstStyle/>
          <a:p>
            <a:pPr algn="ctr"/>
            <a:r>
              <a:rPr lang="en-US" b="1" u="sng" dirty="0">
                <a:solidFill>
                  <a:schemeClr val="bg1"/>
                </a:solidFill>
              </a:rPr>
              <a:t>Writing Assessment</a:t>
            </a:r>
            <a:r>
              <a:rPr lang="en-US" dirty="0"/>
              <a:t>. </a:t>
            </a:r>
          </a:p>
        </p:txBody>
      </p:sp>
      <p:sp>
        <p:nvSpPr>
          <p:cNvPr id="3" name="Content Placeholder 2">
            <a:extLst>
              <a:ext uri="{FF2B5EF4-FFF2-40B4-BE49-F238E27FC236}">
                <a16:creationId xmlns:a16="http://schemas.microsoft.com/office/drawing/2014/main" id="{ECAF7E19-7273-AE8F-686A-81EDA7E254B1}"/>
              </a:ext>
            </a:extLst>
          </p:cNvPr>
          <p:cNvSpPr>
            <a:spLocks noGrp="1"/>
          </p:cNvSpPr>
          <p:nvPr>
            <p:ph idx="1"/>
          </p:nvPr>
        </p:nvSpPr>
        <p:spPr>
          <a:xfrm>
            <a:off x="412123" y="1262130"/>
            <a:ext cx="8397025" cy="5230744"/>
          </a:xfrm>
          <a:solidFill>
            <a:schemeClr val="bg1"/>
          </a:solidFill>
        </p:spPr>
        <p:txBody>
          <a:bodyPr/>
          <a:lstStyle/>
          <a:p>
            <a:r>
              <a:rPr lang="en-US" sz="1800" dirty="0"/>
              <a:t>Children’s writing is assessed within school and then moderated by Bury. </a:t>
            </a:r>
          </a:p>
          <a:p>
            <a:r>
              <a:rPr lang="en-US" sz="1800" dirty="0"/>
              <a:t>Children are assessed using TA Framework (I can statements) </a:t>
            </a:r>
          </a:p>
          <a:p>
            <a:r>
              <a:rPr lang="en-US" sz="1800" dirty="0"/>
              <a:t>A child will receive Working Towards, Expected or Greater Depth – just like the exam papers. </a:t>
            </a:r>
          </a:p>
          <a:p>
            <a:r>
              <a:rPr lang="en-US" sz="1800" dirty="0"/>
              <a:t>A child must meet all the standards at one level to be able to reach the next. </a:t>
            </a:r>
          </a:p>
          <a:p>
            <a:r>
              <a:rPr lang="en-US" sz="1800" dirty="0"/>
              <a:t>Some examples of what is expected are on your desk. </a:t>
            </a:r>
          </a:p>
          <a:p>
            <a:r>
              <a:rPr lang="en-US" sz="1800" dirty="0">
                <a:hlinkClick r:id="rId2"/>
              </a:rPr>
              <a:t>https://www.gov.uk/government/publications/2018-teacher-assessment-exemplification-ks2-english-writing</a:t>
            </a:r>
            <a:endParaRPr lang="en-US" sz="1800" dirty="0"/>
          </a:p>
          <a:p>
            <a:r>
              <a:rPr lang="en-US" sz="1800" dirty="0">
                <a:hlinkClick r:id="rId3"/>
              </a:rPr>
              <a:t>https://www.gov.uk/government/publications/key-stage-2-teacher-assessment-guidance/key-stage-2-teacher-assessment-guidance</a:t>
            </a:r>
            <a:endParaRPr lang="en-US" sz="1800" dirty="0"/>
          </a:p>
          <a:p>
            <a:r>
              <a:rPr lang="en-US" sz="1800" dirty="0"/>
              <a:t>Work assessed also has to be independent – children are support through the process but to be used as evidence it has to be with little teacher aid. </a:t>
            </a:r>
          </a:p>
          <a:p>
            <a:endParaRPr lang="en-US" sz="1800" dirty="0"/>
          </a:p>
        </p:txBody>
      </p:sp>
      <p:pic>
        <p:nvPicPr>
          <p:cNvPr id="5" name="Picture 4" descr="Text&#10;&#10;Description automatically generated">
            <a:extLst>
              <a:ext uri="{FF2B5EF4-FFF2-40B4-BE49-F238E27FC236}">
                <a16:creationId xmlns:a16="http://schemas.microsoft.com/office/drawing/2014/main" id="{D19EC80F-0FB6-DC03-4348-90369EFC1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19" y="5510078"/>
            <a:ext cx="7772400" cy="1309286"/>
          </a:xfrm>
          <a:prstGeom prst="rect">
            <a:avLst/>
          </a:prstGeom>
        </p:spPr>
      </p:pic>
    </p:spTree>
    <p:extLst>
      <p:ext uri="{BB962C8B-B14F-4D97-AF65-F5344CB8AC3E}">
        <p14:creationId xmlns:p14="http://schemas.microsoft.com/office/powerpoint/2010/main" val="54648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38E5-FB08-8468-833F-F343A3CF99CE}"/>
              </a:ext>
            </a:extLst>
          </p:cNvPr>
          <p:cNvSpPr>
            <a:spLocks noGrp="1"/>
          </p:cNvSpPr>
          <p:nvPr>
            <p:ph type="title"/>
          </p:nvPr>
        </p:nvSpPr>
        <p:spPr/>
        <p:txBody>
          <a:bodyPr/>
          <a:lstStyle/>
          <a:p>
            <a:pPr algn="ctr"/>
            <a:r>
              <a:rPr lang="en-US" dirty="0">
                <a:solidFill>
                  <a:schemeClr val="bg1"/>
                </a:solidFill>
              </a:rPr>
              <a:t>Thank You and Any Questions?</a:t>
            </a:r>
          </a:p>
        </p:txBody>
      </p:sp>
      <p:sp>
        <p:nvSpPr>
          <p:cNvPr id="3" name="Content Placeholder 2">
            <a:extLst>
              <a:ext uri="{FF2B5EF4-FFF2-40B4-BE49-F238E27FC236}">
                <a16:creationId xmlns:a16="http://schemas.microsoft.com/office/drawing/2014/main" id="{E3BEEAFC-C974-AEA4-645C-5E7182E51F41}"/>
              </a:ext>
            </a:extLst>
          </p:cNvPr>
          <p:cNvSpPr>
            <a:spLocks noGrp="1"/>
          </p:cNvSpPr>
          <p:nvPr>
            <p:ph idx="1"/>
          </p:nvPr>
        </p:nvSpPr>
        <p:spPr>
          <a:solidFill>
            <a:schemeClr val="bg1"/>
          </a:solidFill>
        </p:spPr>
        <p:txBody>
          <a:bodyPr/>
          <a:lstStyle/>
          <a:p>
            <a:r>
              <a:rPr lang="en-US" dirty="0"/>
              <a:t>At Parents Evening, have a look at your child’s writing latest scores to see where they are at. </a:t>
            </a:r>
          </a:p>
          <a:p>
            <a:r>
              <a:rPr lang="en-US" dirty="0"/>
              <a:t>We will send home the last assessments with areas to focus. </a:t>
            </a:r>
          </a:p>
          <a:p>
            <a:r>
              <a:rPr lang="en-US" dirty="0"/>
              <a:t>We are three months away so do not panic the mocks are used as guidance for us. </a:t>
            </a:r>
          </a:p>
          <a:p>
            <a:r>
              <a:rPr lang="en-US" dirty="0"/>
              <a:t>SATs are only a snapshot of who they are, we all know the children are so much more. </a:t>
            </a:r>
          </a:p>
        </p:txBody>
      </p:sp>
    </p:spTree>
    <p:extLst>
      <p:ext uri="{BB962C8B-B14F-4D97-AF65-F5344CB8AC3E}">
        <p14:creationId xmlns:p14="http://schemas.microsoft.com/office/powerpoint/2010/main" val="29356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F10E02-5075-4E65-9582-7B05B56B7345}"/>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It is planned that 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who achieves the ‘national standard’ (a score of 100) will be judged to have demonstrated sufficient knowledge in the areas assessed by the tests.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In July 2016 for the first publication of test results, each pupil will receive:</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A raw score (number of raw marks awarded).</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A scaled score in each tested subject.</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Confirmation of whether or not they attained the national standard.</a:t>
            </a:r>
          </a:p>
        </p:txBody>
      </p:sp>
      <p:sp>
        <p:nvSpPr>
          <p:cNvPr id="9" name="Rectangle 8">
            <a:extLst>
              <a:ext uri="{FF2B5EF4-FFF2-40B4-BE49-F238E27FC236}">
                <a16:creationId xmlns:a16="http://schemas.microsoft.com/office/drawing/2014/main" id="{E8B3B960-4F5F-4177-94C4-16C2162982D3}"/>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00" name="Rectangle 3">
            <a:extLst>
              <a:ext uri="{FF2B5EF4-FFF2-40B4-BE49-F238E27FC236}">
                <a16:creationId xmlns:a16="http://schemas.microsoft.com/office/drawing/2014/main" id="{9BBF76D6-93D6-8573-8DE7-0764A54D2C9C}"/>
              </a:ext>
            </a:extLst>
          </p:cNvPr>
          <p:cNvSpPr>
            <a:spLocks noChangeArrowheads="1"/>
          </p:cNvSpPr>
          <p:nvPr/>
        </p:nvSpPr>
        <p:spPr bwMode="auto">
          <a:xfrm>
            <a:off x="407988" y="401638"/>
            <a:ext cx="3122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Scaled Scores</a:t>
            </a:r>
          </a:p>
        </p:txBody>
      </p:sp>
      <p:sp>
        <p:nvSpPr>
          <p:cNvPr id="11" name="Rectangle 10">
            <a:extLst>
              <a:ext uri="{FF2B5EF4-FFF2-40B4-BE49-F238E27FC236}">
                <a16:creationId xmlns:a16="http://schemas.microsoft.com/office/drawing/2014/main" id="{5FE0E55C-5751-4EFA-BF9F-C5EEFF860EB0}"/>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who achieves the ‘national standard’ (a score of 100) will be judged to have demonstrated sufficient knowledge in the areas assessed by the tests.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pupil will receive:</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A raw score (number of raw marks awarded).</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A scaled score in each tested subject.</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Confirmation of whether or not they attained the national standard. (AS)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3B6C70-7DA3-4B92-BCD5-ECEF99DE9F2B}"/>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BPreplay" panose="02000503000000020004" pitchFamily="50" charset="0"/>
              </a:rPr>
              <a:t>On publication of the test results in July 2016:</a:t>
            </a: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100 is judged to have met the ‘national standard’ in the area judged by the test.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more than 100 is judged to have exceeded the national standard and demonstrated a higher than expected knowledge of the curriculum for their age.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less than 100 is judged to have not yet met the national standard and performed below expectation for their age.</a:t>
            </a:r>
          </a:p>
          <a:p>
            <a:pPr marL="719138" indent="-177800">
              <a:buFont typeface="Courier New" panose="02070309020205020404" pitchFamily="49" charset="0"/>
              <a:buChar char="o"/>
              <a:defRPr/>
            </a:pPr>
            <a:endParaRPr lang="en-GB" sz="1600" dirty="0">
              <a:solidFill>
                <a:schemeClr val="bg2">
                  <a:lumMod val="10000"/>
                </a:schemeClr>
              </a:solidFill>
              <a:latin typeface="BPreplay" panose="02000503000000020004" pitchFamily="50" charset="0"/>
            </a:endParaRPr>
          </a:p>
        </p:txBody>
      </p:sp>
      <p:sp>
        <p:nvSpPr>
          <p:cNvPr id="9" name="Rectangle 8">
            <a:extLst>
              <a:ext uri="{FF2B5EF4-FFF2-40B4-BE49-F238E27FC236}">
                <a16:creationId xmlns:a16="http://schemas.microsoft.com/office/drawing/2014/main" id="{13860D31-3FC1-4802-B439-9054969F942C}"/>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4" name="Rectangle 3">
            <a:extLst>
              <a:ext uri="{FF2B5EF4-FFF2-40B4-BE49-F238E27FC236}">
                <a16:creationId xmlns:a16="http://schemas.microsoft.com/office/drawing/2014/main" id="{0459A9F5-7755-F427-ECFF-5769AF1021D3}"/>
              </a:ext>
            </a:extLst>
          </p:cNvPr>
          <p:cNvSpPr>
            <a:spLocks noChangeArrowheads="1"/>
          </p:cNvSpPr>
          <p:nvPr/>
        </p:nvSpPr>
        <p:spPr bwMode="auto">
          <a:xfrm>
            <a:off x="407988" y="401638"/>
            <a:ext cx="499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Scaled Score Examples</a:t>
            </a:r>
          </a:p>
        </p:txBody>
      </p:sp>
      <p:sp>
        <p:nvSpPr>
          <p:cNvPr id="12" name="Rectangle 11">
            <a:extLst>
              <a:ext uri="{FF2B5EF4-FFF2-40B4-BE49-F238E27FC236}">
                <a16:creationId xmlns:a16="http://schemas.microsoft.com/office/drawing/2014/main" id="{DEA776A2-B83B-4E6B-921C-78317B5A32FC}"/>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100-109 was judged to have met the ‘national standard’ in the area judged by the test. </a:t>
            </a:r>
          </a:p>
          <a:p>
            <a:pPr marL="182562">
              <a:defRPr/>
            </a:pPr>
            <a:r>
              <a:rPr lang="en-GB" sz="1600" dirty="0">
                <a:solidFill>
                  <a:schemeClr val="bg2">
                    <a:lumMod val="10000"/>
                  </a:schemeClr>
                </a:solidFill>
                <a:latin typeface="BPreplay" panose="02000503000000020004" pitchFamily="50" charset="0"/>
              </a:rPr>
              <a:t>This is called working at the expected standard.’</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more than 110 was judged to have exceeded the national standard and demonstrated a higher than expected knowledge of the curriculum for their age. </a:t>
            </a:r>
          </a:p>
          <a:p>
            <a:pPr marL="182562">
              <a:defRPr/>
            </a:pPr>
            <a:r>
              <a:rPr lang="en-GB" sz="1600" dirty="0">
                <a:solidFill>
                  <a:schemeClr val="bg2">
                    <a:lumMod val="10000"/>
                  </a:schemeClr>
                </a:solidFill>
                <a:latin typeface="BPreplay" panose="02000503000000020004" pitchFamily="50" charset="0"/>
              </a:rPr>
              <a:t>This is called ‘greater depth’.</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less than 100 was judged to have not yet met the national standard</a:t>
            </a:r>
          </a:p>
          <a:p>
            <a:pPr marL="182562">
              <a:defRPr/>
            </a:pPr>
            <a:r>
              <a:rPr lang="en-GB" sz="1600" dirty="0">
                <a:solidFill>
                  <a:schemeClr val="bg2">
                    <a:lumMod val="10000"/>
                  </a:schemeClr>
                </a:solidFill>
                <a:latin typeface="BPreplay" panose="02000503000000020004" pitchFamily="50" charset="0"/>
              </a:rPr>
              <a:t>This is called ‘working below the expected standard.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hlinkClick r:id="rId2"/>
              </a:rPr>
              <a:t>https://www.gov.uk/government/uploads/system/uploads/attachment_data/file/534106/2016_KS2_scaled_scores.pdf</a:t>
            </a:r>
            <a:endParaRPr lang="en-GB" sz="1600" dirty="0">
              <a:solidFill>
                <a:schemeClr val="bg2">
                  <a:lumMod val="10000"/>
                </a:schemeClr>
              </a:solidFill>
              <a:latin typeface="BPreplay" panose="02000503000000020004" pitchFamily="50" charset="0"/>
            </a:endParaRP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719138" indent="-177800">
              <a:buFont typeface="Courier New" panose="02070309020205020404" pitchFamily="49" charset="0"/>
              <a:buChar char="o"/>
              <a:defRPr/>
            </a:pPr>
            <a:endParaRPr lang="en-GB" sz="1600" dirty="0">
              <a:solidFill>
                <a:schemeClr val="bg2">
                  <a:lumMod val="10000"/>
                </a:schemeClr>
              </a:solidFill>
              <a:latin typeface="BPreplay" panose="02000503000000020004"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54AA3A-5CEE-426F-8C59-A758CF8AB062}"/>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defRPr/>
            </a:pPr>
            <a:r>
              <a:rPr lang="en-GB" altLang="en-US" sz="1600">
                <a:solidFill>
                  <a:srgbClr val="181717"/>
                </a:solidFill>
                <a:latin typeface="BPreplay" panose="02000503000000020004" pitchFamily="50" charset="0"/>
              </a:rPr>
              <a:t>Key Stage 2 SATs take place nationally in the week commencing 9th May 2016.</a:t>
            </a:r>
          </a:p>
          <a:p>
            <a:pPr>
              <a:buFont typeface="Arial" panose="020B0604020202020204" pitchFamily="34" charset="0"/>
              <a:buChar char="•"/>
              <a:defRPr/>
            </a:pPr>
            <a:endParaRPr lang="en-GB" altLang="en-US" sz="1600">
              <a:solidFill>
                <a:srgbClr val="181717"/>
              </a:solidFill>
              <a:latin typeface="BPreplay" panose="02000503000000020004" pitchFamily="50" charset="0"/>
            </a:endParaRPr>
          </a:p>
          <a:p>
            <a:pPr>
              <a:buFont typeface="Arial" panose="020B0604020202020204" pitchFamily="34" charset="0"/>
              <a:buChar char="•"/>
              <a:defRPr/>
            </a:pPr>
            <a:r>
              <a:rPr lang="en-GB" altLang="en-US" sz="1600">
                <a:solidFill>
                  <a:srgbClr val="181717"/>
                </a:solidFill>
                <a:latin typeface="BPreplay" panose="02000503000000020004" pitchFamily="50" charset="0"/>
              </a:rPr>
              <a:t>Statutory tests will be administered in the following subjects:</a:t>
            </a:r>
          </a:p>
          <a:p>
            <a:pPr>
              <a:buFont typeface="Courier New" panose="02070309020205020404" pitchFamily="49" charset="0"/>
              <a:buChar char="o"/>
              <a:defRPr/>
            </a:pPr>
            <a:r>
              <a:rPr lang="en-GB" altLang="en-US" sz="1600">
                <a:solidFill>
                  <a:srgbClr val="181717"/>
                </a:solidFill>
                <a:latin typeface="BPreplay" panose="02000503000000020004" pitchFamily="50" charset="0"/>
              </a:rPr>
              <a:t>Reading (60 minutes)</a:t>
            </a:r>
          </a:p>
          <a:p>
            <a:pPr>
              <a:buFont typeface="Courier New" panose="02070309020205020404" pitchFamily="49" charset="0"/>
              <a:buChar char="o"/>
              <a:defRPr/>
            </a:pPr>
            <a:r>
              <a:rPr lang="en-GB" altLang="en-US" sz="1600">
                <a:solidFill>
                  <a:srgbClr val="181717"/>
                </a:solidFill>
                <a:latin typeface="BPreplay" panose="02000503000000020004" pitchFamily="50" charset="0"/>
              </a:rPr>
              <a:t>Spelling (approximately 15 minutes)</a:t>
            </a:r>
          </a:p>
          <a:p>
            <a:pPr>
              <a:buFont typeface="Courier New" panose="02070309020205020404" pitchFamily="49" charset="0"/>
              <a:buChar char="o"/>
              <a:defRPr/>
            </a:pPr>
            <a:r>
              <a:rPr lang="en-GB" altLang="en-US" sz="1600">
                <a:solidFill>
                  <a:srgbClr val="181717"/>
                </a:solidFill>
                <a:latin typeface="BPreplay" panose="02000503000000020004" pitchFamily="50" charset="0"/>
              </a:rPr>
              <a:t>Punctuation, Vocabulary and Grammar (45 minutes)</a:t>
            </a:r>
          </a:p>
          <a:p>
            <a:pPr>
              <a:buFont typeface="Courier New" panose="02070309020205020404" pitchFamily="49" charset="0"/>
              <a:buChar char="o"/>
              <a:defRPr/>
            </a:pPr>
            <a:r>
              <a:rPr lang="en-GB" altLang="en-US" sz="1600">
                <a:solidFill>
                  <a:srgbClr val="181717"/>
                </a:solidFill>
                <a:latin typeface="BPreplay" panose="02000503000000020004" pitchFamily="50" charset="0"/>
              </a:rPr>
              <a:t>Mathematics</a:t>
            </a:r>
          </a:p>
          <a:p>
            <a:pPr>
              <a:defRPr/>
            </a:pPr>
            <a:r>
              <a:rPr lang="en-GB" altLang="en-US" sz="1600">
                <a:solidFill>
                  <a:srgbClr val="181717"/>
                </a:solidFill>
                <a:latin typeface="BPreplay" panose="02000503000000020004" pitchFamily="50" charset="0"/>
              </a:rPr>
              <a:t>- Paper 1: Arithmetic (30 minutes)</a:t>
            </a:r>
          </a:p>
          <a:p>
            <a:pPr>
              <a:defRPr/>
            </a:pPr>
            <a:r>
              <a:rPr lang="en-GB" altLang="en-US" sz="1600">
                <a:solidFill>
                  <a:srgbClr val="181717"/>
                </a:solidFill>
                <a:latin typeface="BPreplay" panose="02000503000000020004" pitchFamily="50" charset="0"/>
              </a:rPr>
              <a:t>- Paper 2: Reasoning (40 minutes)</a:t>
            </a:r>
          </a:p>
          <a:p>
            <a:pPr>
              <a:defRPr/>
            </a:pPr>
            <a:r>
              <a:rPr lang="en-GB" altLang="en-US" sz="1600">
                <a:solidFill>
                  <a:srgbClr val="181717"/>
                </a:solidFill>
                <a:latin typeface="BPreplay" panose="02000503000000020004" pitchFamily="50" charset="0"/>
              </a:rPr>
              <a:t>- Paper 3: Reasoning (40 minutes)</a:t>
            </a:r>
          </a:p>
          <a:p>
            <a:pPr>
              <a:buFontTx/>
              <a:buChar char="-"/>
              <a:defRPr/>
            </a:pPr>
            <a:endParaRPr lang="en-GB" altLang="en-US" sz="1600">
              <a:solidFill>
                <a:srgbClr val="181717"/>
              </a:solidFill>
              <a:latin typeface="BPreplay" panose="02000503000000020004" pitchFamily="50" charset="0"/>
            </a:endParaRPr>
          </a:p>
          <a:p>
            <a:pPr>
              <a:buFont typeface="Arial" panose="020B0604020202020204" pitchFamily="34" charset="0"/>
              <a:buChar char="•"/>
              <a:defRPr/>
            </a:pPr>
            <a:r>
              <a:rPr lang="en-GB" altLang="en-US" sz="1600">
                <a:solidFill>
                  <a:srgbClr val="181717"/>
                </a:solidFill>
                <a:latin typeface="BPreplay" panose="02000503000000020004" pitchFamily="50" charset="0"/>
              </a:rPr>
              <a:t>In addition, some schools will be required to take part in Science testing, consisting of three tests in Biology, Physics and Chemistry. Not all schools will take part in this sampling, which takes place on a later date.</a:t>
            </a:r>
          </a:p>
          <a:p>
            <a:pPr>
              <a:buFont typeface="Arial" panose="020B0604020202020204" pitchFamily="34" charset="0"/>
              <a:buChar char="•"/>
              <a:defRPr/>
            </a:pPr>
            <a:endParaRPr lang="en-GB" altLang="en-US" sz="1600">
              <a:solidFill>
                <a:srgbClr val="181717"/>
              </a:solidFill>
              <a:latin typeface="BPreplay" panose="02000503000000020004" pitchFamily="50" charset="0"/>
            </a:endParaRPr>
          </a:p>
          <a:p>
            <a:pPr>
              <a:buFont typeface="Arial" panose="020B0604020202020204" pitchFamily="34" charset="0"/>
              <a:buChar char="•"/>
              <a:defRPr/>
            </a:pPr>
            <a:r>
              <a:rPr lang="en-GB" altLang="en-US" sz="1600">
                <a:solidFill>
                  <a:srgbClr val="181717"/>
                </a:solidFill>
                <a:latin typeface="BPreplay" panose="02000503000000020004" pitchFamily="50" charset="0"/>
              </a:rPr>
              <a:t>All tests are externally marked.</a:t>
            </a:r>
          </a:p>
          <a:p>
            <a:pPr>
              <a:buFont typeface="Arial" panose="020B0604020202020204" pitchFamily="34" charset="0"/>
              <a:buChar char="•"/>
              <a:defRPr/>
            </a:pPr>
            <a:endParaRPr lang="en-GB" altLang="en-US" sz="1600">
              <a:solidFill>
                <a:srgbClr val="181717"/>
              </a:solidFill>
              <a:latin typeface="BPreplay" panose="02000503000000020004" pitchFamily="50" charset="0"/>
            </a:endParaRPr>
          </a:p>
          <a:p>
            <a:pPr>
              <a:buFont typeface="Arial" panose="020B0604020202020204" pitchFamily="34" charset="0"/>
              <a:buChar char="•"/>
              <a:defRPr/>
            </a:pPr>
            <a:r>
              <a:rPr lang="en-GB" altLang="en-US" sz="1600">
                <a:solidFill>
                  <a:srgbClr val="181717"/>
                </a:solidFill>
                <a:latin typeface="BPreplay" panose="02000503000000020004" pitchFamily="50" charset="0"/>
              </a:rPr>
              <a:t>Writing will be ‘Teacher Assessed’ internally, as in recent years.</a:t>
            </a:r>
          </a:p>
          <a:p>
            <a:pPr>
              <a:buFont typeface="Arial" panose="020B0604020202020204" pitchFamily="34" charset="0"/>
              <a:buChar char="•"/>
              <a:defRPr/>
            </a:pPr>
            <a:endParaRPr lang="en-GB" altLang="en-US" sz="1600">
              <a:solidFill>
                <a:srgbClr val="181717"/>
              </a:solidFill>
              <a:latin typeface="BPreplay" panose="02000503000000020004" pitchFamily="50" charset="0"/>
            </a:endParaRPr>
          </a:p>
        </p:txBody>
      </p:sp>
      <p:sp>
        <p:nvSpPr>
          <p:cNvPr id="9" name="Rectangle 8">
            <a:extLst>
              <a:ext uri="{FF2B5EF4-FFF2-40B4-BE49-F238E27FC236}">
                <a16:creationId xmlns:a16="http://schemas.microsoft.com/office/drawing/2014/main" id="{CC759A33-A58B-41B2-B943-59312742FC4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8" name="Rectangle 3">
            <a:extLst>
              <a:ext uri="{FF2B5EF4-FFF2-40B4-BE49-F238E27FC236}">
                <a16:creationId xmlns:a16="http://schemas.microsoft.com/office/drawing/2014/main" id="{4B20DBE3-5AB4-BDE6-014E-732E1F137087}"/>
              </a:ext>
            </a:extLst>
          </p:cNvPr>
          <p:cNvSpPr>
            <a:spLocks noChangeArrowheads="1"/>
          </p:cNvSpPr>
          <p:nvPr/>
        </p:nvSpPr>
        <p:spPr bwMode="auto">
          <a:xfrm>
            <a:off x="407988" y="401638"/>
            <a:ext cx="2143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The Tests</a:t>
            </a:r>
          </a:p>
        </p:txBody>
      </p:sp>
      <p:sp>
        <p:nvSpPr>
          <p:cNvPr id="12" name="Rectangle 11">
            <a:extLst>
              <a:ext uri="{FF2B5EF4-FFF2-40B4-BE49-F238E27FC236}">
                <a16:creationId xmlns:a16="http://schemas.microsoft.com/office/drawing/2014/main" id="{814DA71F-D64B-4DCC-BC49-FCD3B718879A}"/>
              </a:ext>
            </a:extLst>
          </p:cNvPr>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defRPr/>
            </a:pPr>
            <a:r>
              <a:rPr lang="en-GB" altLang="en-US" sz="1600" dirty="0">
                <a:solidFill>
                  <a:srgbClr val="181717"/>
                </a:solidFill>
                <a:latin typeface="BPreplay" panose="02000503000000020004" pitchFamily="50" charset="0"/>
              </a:rPr>
              <a:t>Key Stage 2 SATs take place nationally in the week commencing 9</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-12</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May 2023</a:t>
            </a: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r>
              <a:rPr lang="en-GB" altLang="en-US" sz="1600" dirty="0">
                <a:solidFill>
                  <a:srgbClr val="181717"/>
                </a:solidFill>
                <a:latin typeface="BPreplay" panose="02000503000000020004" pitchFamily="50" charset="0"/>
              </a:rPr>
              <a:t>Statutory tests will be administered in the following subjects:</a:t>
            </a:r>
          </a:p>
          <a:p>
            <a:pPr>
              <a:buFont typeface="Courier New" panose="02070309020205020404" pitchFamily="49" charset="0"/>
              <a:buChar char="o"/>
              <a:defRPr/>
            </a:pPr>
            <a:r>
              <a:rPr lang="en-GB" altLang="en-US" sz="1600" dirty="0">
                <a:solidFill>
                  <a:srgbClr val="181717"/>
                </a:solidFill>
                <a:latin typeface="BPreplay" panose="02000503000000020004" pitchFamily="50" charset="0"/>
              </a:rPr>
              <a:t> Punctuation , Vocabulary and Grammar ( 45 mins) and Spelling ( 20mins) Tuesday 9</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May</a:t>
            </a:r>
          </a:p>
          <a:p>
            <a:pPr>
              <a:buFont typeface="Courier New" panose="02070309020205020404" pitchFamily="49" charset="0"/>
              <a:buChar char="o"/>
              <a:defRPr/>
            </a:pPr>
            <a:r>
              <a:rPr lang="en-GB" altLang="en-US" sz="1600" dirty="0">
                <a:solidFill>
                  <a:srgbClr val="181717"/>
                </a:solidFill>
                <a:latin typeface="BPreplay" panose="02000503000000020004" pitchFamily="50" charset="0"/>
              </a:rPr>
              <a:t>Reading ( 60 mins) Wednesday 10</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May</a:t>
            </a:r>
          </a:p>
          <a:p>
            <a:pPr>
              <a:buFont typeface="Courier New" panose="02070309020205020404" pitchFamily="49" charset="0"/>
              <a:buChar char="o"/>
              <a:defRPr/>
            </a:pPr>
            <a:r>
              <a:rPr lang="en-GB" altLang="en-US" sz="1600" dirty="0">
                <a:solidFill>
                  <a:srgbClr val="181717"/>
                </a:solidFill>
                <a:latin typeface="BPreplay" panose="02000503000000020004" pitchFamily="50" charset="0"/>
              </a:rPr>
              <a:t>Mathematics</a:t>
            </a:r>
          </a:p>
          <a:p>
            <a:pPr>
              <a:defRPr/>
            </a:pPr>
            <a:r>
              <a:rPr lang="en-GB" altLang="en-US" sz="1600" dirty="0">
                <a:solidFill>
                  <a:srgbClr val="181717"/>
                </a:solidFill>
                <a:latin typeface="BPreplay" panose="02000503000000020004" pitchFamily="50" charset="0"/>
              </a:rPr>
              <a:t>- Paper 1: Arithmetic (30 minutes)</a:t>
            </a:r>
          </a:p>
          <a:p>
            <a:pPr>
              <a:defRPr/>
            </a:pPr>
            <a:r>
              <a:rPr lang="en-GB" altLang="en-US" sz="1600" dirty="0">
                <a:solidFill>
                  <a:srgbClr val="181717"/>
                </a:solidFill>
                <a:latin typeface="BPreplay" panose="02000503000000020004" pitchFamily="50" charset="0"/>
              </a:rPr>
              <a:t>- Paper 2: Reasoning (40 minutes) both on Thursday 11</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May </a:t>
            </a:r>
          </a:p>
          <a:p>
            <a:pPr>
              <a:defRPr/>
            </a:pPr>
            <a:r>
              <a:rPr lang="en-GB" altLang="en-US" sz="1600" dirty="0">
                <a:solidFill>
                  <a:srgbClr val="181717"/>
                </a:solidFill>
                <a:latin typeface="BPreplay" panose="02000503000000020004" pitchFamily="50" charset="0"/>
              </a:rPr>
              <a:t>- Paper 3: Reasoning (40 minutes) Friday 12</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May</a:t>
            </a:r>
          </a:p>
          <a:p>
            <a:pPr>
              <a:buFontTx/>
              <a:buChar char="-"/>
              <a:defRPr/>
            </a:pPr>
            <a:endParaRPr lang="en-GB" altLang="en-US" sz="1600" dirty="0">
              <a:solidFill>
                <a:srgbClr val="181717"/>
              </a:solidFill>
              <a:latin typeface="BPreplay" panose="02000503000000020004" pitchFamily="50" charset="0"/>
            </a:endParaRPr>
          </a:p>
          <a:p>
            <a:pPr marL="182562" indent="0">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r>
              <a:rPr lang="en-GB" altLang="en-US" sz="1600" dirty="0">
                <a:solidFill>
                  <a:srgbClr val="181717"/>
                </a:solidFill>
                <a:latin typeface="BPreplay" panose="02000503000000020004" pitchFamily="50" charset="0"/>
              </a:rPr>
              <a:t>All tests are externally marked.</a:t>
            </a: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r>
              <a:rPr lang="en-GB" altLang="en-US" sz="1600" dirty="0">
                <a:solidFill>
                  <a:srgbClr val="181717"/>
                </a:solidFill>
                <a:latin typeface="BPreplay" panose="02000503000000020004" pitchFamily="50" charset="0"/>
              </a:rPr>
              <a:t>Writing will be ‘Teacher Assessed’ internally, as in all primary schools.</a:t>
            </a: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p:txBody>
      </p:sp>
      <p:pic>
        <p:nvPicPr>
          <p:cNvPr id="3" name="Picture 2">
            <a:extLst>
              <a:ext uri="{FF2B5EF4-FFF2-40B4-BE49-F238E27FC236}">
                <a16:creationId xmlns:a16="http://schemas.microsoft.com/office/drawing/2014/main" id="{158AD901-3900-41EE-BB30-182DD8FE7D14}"/>
              </a:ext>
            </a:extLst>
          </p:cNvPr>
          <p:cNvPicPr>
            <a:picLocks noChangeAspect="1"/>
          </p:cNvPicPr>
          <p:nvPr/>
        </p:nvPicPr>
        <p:blipFill>
          <a:blip r:embed="rId2"/>
          <a:stretch>
            <a:fillRect/>
          </a:stretch>
        </p:blipFill>
        <p:spPr>
          <a:xfrm>
            <a:off x="677147" y="1177925"/>
            <a:ext cx="7807634" cy="3606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AF301-488F-446B-80D4-14CFFF045A8C}"/>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Grammar, Punctuation and Spelling Paper 1</a:t>
            </a:r>
          </a:p>
        </p:txBody>
      </p:sp>
      <p:sp>
        <p:nvSpPr>
          <p:cNvPr id="9" name="Rectangle 8">
            <a:extLst>
              <a:ext uri="{FF2B5EF4-FFF2-40B4-BE49-F238E27FC236}">
                <a16:creationId xmlns:a16="http://schemas.microsoft.com/office/drawing/2014/main" id="{CD59D581-B26C-4FBF-98A4-08ACEAF0E831}"/>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6" name="Rectangle 3">
            <a:extLst>
              <a:ext uri="{FF2B5EF4-FFF2-40B4-BE49-F238E27FC236}">
                <a16:creationId xmlns:a16="http://schemas.microsoft.com/office/drawing/2014/main" id="{FE038BAB-E8DB-1C5E-2DBA-C6604D692703}"/>
              </a:ext>
            </a:extLst>
          </p:cNvPr>
          <p:cNvSpPr>
            <a:spLocks noChangeArrowheads="1"/>
          </p:cNvSpPr>
          <p:nvPr/>
        </p:nvSpPr>
        <p:spPr bwMode="auto">
          <a:xfrm>
            <a:off x="407988" y="401638"/>
            <a:ext cx="399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Sample Questions</a:t>
            </a:r>
          </a:p>
        </p:txBody>
      </p:sp>
      <p:pic>
        <p:nvPicPr>
          <p:cNvPr id="8197" name="Picture 10">
            <a:extLst>
              <a:ext uri="{FF2B5EF4-FFF2-40B4-BE49-F238E27FC236}">
                <a16:creationId xmlns:a16="http://schemas.microsoft.com/office/drawing/2014/main" id="{D0AB051E-6F13-0DF8-1C4B-465868F4D9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888" y="2141538"/>
            <a:ext cx="76422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 SAW A WABUB Display Poster - Teaching Resource - Twinkl">
            <a:extLst>
              <a:ext uri="{FF2B5EF4-FFF2-40B4-BE49-F238E27FC236}">
                <a16:creationId xmlns:a16="http://schemas.microsoft.com/office/drawing/2014/main" id="{472B2C68-FC46-4DF1-90C5-01D87551C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062" y="366713"/>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ordinating Conjunctions Poster - NAPLAN - Australian Resource">
            <a:extLst>
              <a:ext uri="{FF2B5EF4-FFF2-40B4-BE49-F238E27FC236}">
                <a16:creationId xmlns:a16="http://schemas.microsoft.com/office/drawing/2014/main" id="{674A9BD8-7C15-41E2-84E6-5E7173DEA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2331" y="4922837"/>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0FE729-1C0C-4A0A-A53B-C40494AB20CE}"/>
              </a:ext>
            </a:extLst>
          </p:cNvPr>
          <p:cNvSpPr/>
          <p:nvPr/>
        </p:nvSpPr>
        <p:spPr>
          <a:xfrm>
            <a:off x="366713" y="1127437"/>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Grammar, Punctuation and Spelling Paper 1</a:t>
            </a:r>
          </a:p>
        </p:txBody>
      </p:sp>
      <p:sp>
        <p:nvSpPr>
          <p:cNvPr id="9" name="Rectangle 8">
            <a:extLst>
              <a:ext uri="{FF2B5EF4-FFF2-40B4-BE49-F238E27FC236}">
                <a16:creationId xmlns:a16="http://schemas.microsoft.com/office/drawing/2014/main" id="{B29C258B-055B-42D4-A8B5-5F07ACC04AFA}"/>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0" name="Rectangle 3">
            <a:extLst>
              <a:ext uri="{FF2B5EF4-FFF2-40B4-BE49-F238E27FC236}">
                <a16:creationId xmlns:a16="http://schemas.microsoft.com/office/drawing/2014/main" id="{28A0F75A-37BF-4354-53FD-B41BC5DC2C41}"/>
              </a:ext>
            </a:extLst>
          </p:cNvPr>
          <p:cNvSpPr>
            <a:spLocks noChangeArrowheads="1"/>
          </p:cNvSpPr>
          <p:nvPr/>
        </p:nvSpPr>
        <p:spPr bwMode="auto">
          <a:xfrm>
            <a:off x="407988" y="401638"/>
            <a:ext cx="399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Sample Questions</a:t>
            </a:r>
          </a:p>
        </p:txBody>
      </p:sp>
      <p:pic>
        <p:nvPicPr>
          <p:cNvPr id="9221" name="Picture 11">
            <a:extLst>
              <a:ext uri="{FF2B5EF4-FFF2-40B4-BE49-F238E27FC236}">
                <a16:creationId xmlns:a16="http://schemas.microsoft.com/office/drawing/2014/main" id="{438CF7FB-CE88-6906-B10E-188B15BA37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679888"/>
            <a:ext cx="76485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a:extLst>
              <a:ext uri="{FF2B5EF4-FFF2-40B4-BE49-F238E27FC236}">
                <a16:creationId xmlns:a16="http://schemas.microsoft.com/office/drawing/2014/main" id="{98DDB6CD-567C-71BC-30C4-95B83BB0A65C}"/>
              </a:ext>
            </a:extLst>
          </p:cNvPr>
          <p:cNvSpPr/>
          <p:nvPr/>
        </p:nvSpPr>
        <p:spPr>
          <a:xfrm>
            <a:off x="407988" y="5074276"/>
            <a:ext cx="2785973" cy="14328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links to the SPAG work we complete weekly</a:t>
            </a:r>
          </a:p>
        </p:txBody>
      </p:sp>
      <p:sp>
        <p:nvSpPr>
          <p:cNvPr id="4" name="TextBox 3">
            <a:extLst>
              <a:ext uri="{FF2B5EF4-FFF2-40B4-BE49-F238E27FC236}">
                <a16:creationId xmlns:a16="http://schemas.microsoft.com/office/drawing/2014/main" id="{CE4F3593-C295-4B7D-B666-2465E4B61A1C}"/>
              </a:ext>
            </a:extLst>
          </p:cNvPr>
          <p:cNvSpPr txBox="1"/>
          <p:nvPr/>
        </p:nvSpPr>
        <p:spPr>
          <a:xfrm>
            <a:off x="4019107" y="4572313"/>
            <a:ext cx="4716905" cy="1754326"/>
          </a:xfrm>
          <a:prstGeom prst="rect">
            <a:avLst/>
          </a:prstGeom>
          <a:noFill/>
        </p:spPr>
        <p:txBody>
          <a:bodyPr wrap="square" rtlCol="0">
            <a:spAutoFit/>
          </a:bodyPr>
          <a:lstStyle/>
          <a:p>
            <a:r>
              <a:rPr lang="en-GB" i="1" dirty="0"/>
              <a:t>The present perfect tense is an English verb tense used for past actions that are related to or continue into the present. It’s easily recognized by the auxiliary verbs (or helper verbs) have and has, as in, “I </a:t>
            </a:r>
            <a:r>
              <a:rPr lang="en-GB" b="1" i="1" dirty="0"/>
              <a:t>have gone</a:t>
            </a:r>
            <a:r>
              <a:rPr lang="en-GB" i="1" dirty="0"/>
              <a:t> fishing since I was a child.”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DED245-6547-43F5-936E-4F7F61C59204}"/>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3" name="Rectangle 3">
            <a:extLst>
              <a:ext uri="{FF2B5EF4-FFF2-40B4-BE49-F238E27FC236}">
                <a16:creationId xmlns:a16="http://schemas.microsoft.com/office/drawing/2014/main" id="{3E27C69D-7A90-4802-2F2C-4C0B88968AE2}"/>
              </a:ext>
            </a:extLst>
          </p:cNvPr>
          <p:cNvSpPr>
            <a:spLocks noChangeArrowheads="1"/>
          </p:cNvSpPr>
          <p:nvPr/>
        </p:nvSpPr>
        <p:spPr bwMode="auto">
          <a:xfrm>
            <a:off x="407988" y="427038"/>
            <a:ext cx="356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Sample Questions</a:t>
            </a:r>
          </a:p>
        </p:txBody>
      </p:sp>
      <p:sp>
        <p:nvSpPr>
          <p:cNvPr id="10" name="Rectangle 9">
            <a:extLst>
              <a:ext uri="{FF2B5EF4-FFF2-40B4-BE49-F238E27FC236}">
                <a16:creationId xmlns:a16="http://schemas.microsoft.com/office/drawing/2014/main" id="{0A18F75B-DE34-4F39-AA73-44F1EF2ED1CD}"/>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1: Arithmetic</a:t>
            </a:r>
          </a:p>
        </p:txBody>
      </p:sp>
      <p:pic>
        <p:nvPicPr>
          <p:cNvPr id="10245" name="Picture 13">
            <a:extLst>
              <a:ext uri="{FF2B5EF4-FFF2-40B4-BE49-F238E27FC236}">
                <a16:creationId xmlns:a16="http://schemas.microsoft.com/office/drawing/2014/main" id="{FCFF6EDE-6E12-759C-6E5D-E75D096876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2788" y="2046288"/>
            <a:ext cx="517842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a:extLst>
              <a:ext uri="{FF2B5EF4-FFF2-40B4-BE49-F238E27FC236}">
                <a16:creationId xmlns:a16="http://schemas.microsoft.com/office/drawing/2014/main" id="{0D7A3135-03C2-2F34-2626-9F14FC5F7EFC}"/>
              </a:ext>
            </a:extLst>
          </p:cNvPr>
          <p:cNvSpPr/>
          <p:nvPr/>
        </p:nvSpPr>
        <p:spPr>
          <a:xfrm>
            <a:off x="227684" y="4932608"/>
            <a:ext cx="2785973" cy="157137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test is out of 40 and is the one where you can really pick up marks. Children should aim for full marks (this is achievable for all)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1DF2A6-2207-45E9-8FBC-6D920BBFDF9A}"/>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a:extLst>
              <a:ext uri="{FF2B5EF4-FFF2-40B4-BE49-F238E27FC236}">
                <a16:creationId xmlns:a16="http://schemas.microsoft.com/office/drawing/2014/main" id="{B8C64A22-5751-2F71-B1C4-44C088A31BE4}"/>
              </a:ext>
            </a:extLst>
          </p:cNvPr>
          <p:cNvSpPr>
            <a:spLocks noChangeArrowheads="1"/>
          </p:cNvSpPr>
          <p:nvPr/>
        </p:nvSpPr>
        <p:spPr bwMode="auto">
          <a:xfrm>
            <a:off x="407988" y="427038"/>
            <a:ext cx="356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Sample Questions</a:t>
            </a:r>
          </a:p>
        </p:txBody>
      </p:sp>
      <p:sp>
        <p:nvSpPr>
          <p:cNvPr id="10" name="Rectangle 9">
            <a:extLst>
              <a:ext uri="{FF2B5EF4-FFF2-40B4-BE49-F238E27FC236}">
                <a16:creationId xmlns:a16="http://schemas.microsoft.com/office/drawing/2014/main" id="{0B56D721-E4A0-482A-AB96-F8A1E3AE3BF6}"/>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2 / Paper 3 : Reasoning</a:t>
            </a:r>
          </a:p>
        </p:txBody>
      </p:sp>
      <p:pic>
        <p:nvPicPr>
          <p:cNvPr id="11269" name="Picture 12">
            <a:extLst>
              <a:ext uri="{FF2B5EF4-FFF2-40B4-BE49-F238E27FC236}">
                <a16:creationId xmlns:a16="http://schemas.microsoft.com/office/drawing/2014/main" id="{443F7D01-E4D9-3659-28A9-52A015BAC5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550" y="1976438"/>
            <a:ext cx="77089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a:extLst>
              <a:ext uri="{FF2B5EF4-FFF2-40B4-BE49-F238E27FC236}">
                <a16:creationId xmlns:a16="http://schemas.microsoft.com/office/drawing/2014/main" id="{0BD8DD58-BBFE-EA1B-A025-B22CDDE19EB8}"/>
              </a:ext>
            </a:extLst>
          </p:cNvPr>
          <p:cNvSpPr/>
          <p:nvPr/>
        </p:nvSpPr>
        <p:spPr>
          <a:xfrm>
            <a:off x="407988" y="5074276"/>
            <a:ext cx="2785973" cy="14328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links to the Ninja homework we have been sending home and the </a:t>
            </a:r>
            <a:r>
              <a:rPr lang="en-US" dirty="0" err="1"/>
              <a:t>Maths</a:t>
            </a:r>
            <a:r>
              <a:rPr lang="en-US" dirty="0"/>
              <a:t> </a:t>
            </a:r>
            <a:r>
              <a:rPr lang="en-US" dirty="0" err="1"/>
              <a:t>practise</a:t>
            </a:r>
            <a:r>
              <a:rPr lang="en-US" dirty="0"/>
              <a:t> we do daily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A75BF1-3AD3-49E7-B1D9-2673CBB1015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3B2491A3-0CC9-944B-20F1-A036BB98599E}"/>
              </a:ext>
            </a:extLst>
          </p:cNvPr>
          <p:cNvSpPr>
            <a:spLocks noChangeArrowheads="1"/>
          </p:cNvSpPr>
          <p:nvPr/>
        </p:nvSpPr>
        <p:spPr bwMode="auto">
          <a:xfrm>
            <a:off x="407988" y="427038"/>
            <a:ext cx="356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Sample Questions</a:t>
            </a:r>
          </a:p>
        </p:txBody>
      </p:sp>
      <p:sp>
        <p:nvSpPr>
          <p:cNvPr id="10" name="Rectangle 9">
            <a:extLst>
              <a:ext uri="{FF2B5EF4-FFF2-40B4-BE49-F238E27FC236}">
                <a16:creationId xmlns:a16="http://schemas.microsoft.com/office/drawing/2014/main" id="{E094182C-0742-4B34-9784-32A7274A430D}"/>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2 / Paper 3 : Reasoning</a:t>
            </a:r>
          </a:p>
        </p:txBody>
      </p:sp>
      <p:pic>
        <p:nvPicPr>
          <p:cNvPr id="12293" name="Picture 11">
            <a:extLst>
              <a:ext uri="{FF2B5EF4-FFF2-40B4-BE49-F238E27FC236}">
                <a16:creationId xmlns:a16="http://schemas.microsoft.com/office/drawing/2014/main" id="{13108F91-3A14-09E5-3BAB-82784AD130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1868488"/>
            <a:ext cx="7013575"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a:extLst>
              <a:ext uri="{FF2B5EF4-FFF2-40B4-BE49-F238E27FC236}">
                <a16:creationId xmlns:a16="http://schemas.microsoft.com/office/drawing/2014/main" id="{ACF19A57-8F97-9AFD-C569-3D1136EF82C3}"/>
              </a:ext>
            </a:extLst>
          </p:cNvPr>
          <p:cNvSpPr/>
          <p:nvPr/>
        </p:nvSpPr>
        <p:spPr>
          <a:xfrm>
            <a:off x="407988" y="5074276"/>
            <a:ext cx="2785973" cy="14328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do weekly </a:t>
            </a:r>
            <a:r>
              <a:rPr lang="en-US" dirty="0" err="1"/>
              <a:t>maths</a:t>
            </a:r>
            <a:r>
              <a:rPr lang="en-US" dirty="0"/>
              <a:t> test which helps with these types of questions.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TotalTime>
  <Words>1430</Words>
  <Application>Microsoft Office PowerPoint</Application>
  <PresentationFormat>On-screen Show (4:3)</PresentationFormat>
  <Paragraphs>141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Arial</vt:lpstr>
      <vt:lpstr>BPreplay</vt:lpstr>
      <vt:lpstr>Courier New</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Assessment. </vt:lpstr>
      <vt:lpstr>Thank You and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Barker, Seb </cp:lastModifiedBy>
  <cp:revision>106</cp:revision>
  <dcterms:created xsi:type="dcterms:W3CDTF">2014-10-03T07:47:39Z</dcterms:created>
  <dcterms:modified xsi:type="dcterms:W3CDTF">2025-02-26T14:07:16Z</dcterms:modified>
</cp:coreProperties>
</file>